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9" r:id="rId2"/>
    <p:sldId id="590" r:id="rId3"/>
    <p:sldId id="578" r:id="rId4"/>
    <p:sldId id="614" r:id="rId5"/>
    <p:sldId id="583" r:id="rId6"/>
    <p:sldId id="585" r:id="rId7"/>
    <p:sldId id="617" r:id="rId8"/>
    <p:sldId id="618" r:id="rId9"/>
    <p:sldId id="594" r:id="rId10"/>
    <p:sldId id="613" r:id="rId11"/>
    <p:sldId id="599" r:id="rId12"/>
    <p:sldId id="595" r:id="rId13"/>
    <p:sldId id="597" r:id="rId14"/>
    <p:sldId id="588" r:id="rId15"/>
    <p:sldId id="611" r:id="rId16"/>
    <p:sldId id="615" r:id="rId17"/>
    <p:sldId id="600" r:id="rId18"/>
    <p:sldId id="601" r:id="rId19"/>
    <p:sldId id="619" r:id="rId20"/>
    <p:sldId id="608" r:id="rId21"/>
    <p:sldId id="609" r:id="rId22"/>
    <p:sldId id="541" r:id="rId23"/>
    <p:sldId id="604" r:id="rId24"/>
    <p:sldId id="605" r:id="rId25"/>
    <p:sldId id="606" r:id="rId26"/>
    <p:sldId id="607" r:id="rId27"/>
    <p:sldId id="610" r:id="rId28"/>
  </p:sldIdLst>
  <p:sldSz cx="12192000" cy="6858000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  <a:srgbClr val="E7E7E7"/>
    <a:srgbClr val="9999FF"/>
    <a:srgbClr val="009999"/>
    <a:srgbClr val="00CC66"/>
    <a:srgbClr val="33CC33"/>
    <a:srgbClr val="0000E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8" autoAdjust="0"/>
    <p:restoredTop sz="94660"/>
  </p:normalViewPr>
  <p:slideViewPr>
    <p:cSldViewPr>
      <p:cViewPr varScale="1">
        <p:scale>
          <a:sx n="90" d="100"/>
          <a:sy n="90" d="100"/>
        </p:scale>
        <p:origin x="72" y="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76B5CA37-EDAE-4F4C-824F-000168A4B0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C9D69967-106B-45CA-8A62-977B1E722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1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84A01-1A03-46B9-B873-E5B3C63265DC}" type="slidenum">
              <a:rPr lang="en-US"/>
              <a:pPr/>
              <a:t>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4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69967-106B-45CA-8A62-977B1E7220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7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9" name="Rectangle 21"/>
          <p:cNvSpPr>
            <a:spLocks noChangeArrowheads="1"/>
          </p:cNvSpPr>
          <p:nvPr userDrawn="1"/>
        </p:nvSpPr>
        <p:spPr bwMode="auto">
          <a:xfrm>
            <a:off x="0" y="4764"/>
            <a:ext cx="12192000" cy="3000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 userDrawn="1"/>
        </p:nvSpPr>
        <p:spPr bwMode="auto">
          <a:xfrm>
            <a:off x="0" y="4764"/>
            <a:ext cx="812800" cy="3000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34950" indent="-234950" algn="ctr" eaLnBrk="0" hangingPunct="0">
              <a:spcBef>
                <a:spcPct val="5000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endParaRPr lang="en-GB" sz="2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454400" y="6248400"/>
            <a:ext cx="5283200" cy="4572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 algn="r">
              <a:defRPr/>
            </a:lvl1pPr>
          </a:lstStyle>
          <a:p>
            <a:fld id="{8EF7DC02-4CF5-44D3-9FA7-9CDBF8B603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11379200" cy="3352800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11379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C581E-41B2-41C7-A837-4D0DFD05ED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6400" y="304800"/>
            <a:ext cx="2895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483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5E3421-50D8-48A6-9285-26FB1340AA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latin typeface="Calibri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691AAE-3C2A-4EFA-BA52-0DE96F085E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DBC8D7-5445-4A79-A58F-3205404C79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38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2B7B1-12CD-4489-A28F-2101427B6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3C4EE-648B-4BFC-91A4-0B5A9E466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500F3A-D141-4BF4-83E0-17F8730D83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C4346-9CD8-4818-AA95-4BE042CE4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82FB60-0924-47D2-BFED-2E870398DD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AAD89-BFD9-458D-906E-C133483F60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324600"/>
            <a:ext cx="589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5672554A-12DF-42AE-BD6A-02A7B7E96D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158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1097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 userDrawn="1"/>
        </p:nvSpPr>
        <p:spPr bwMode="auto">
          <a:xfrm>
            <a:off x="0" y="4764"/>
            <a:ext cx="12192000" cy="3000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 userDrawn="1"/>
        </p:nvSpPr>
        <p:spPr bwMode="auto">
          <a:xfrm>
            <a:off x="0" y="4764"/>
            <a:ext cx="812800" cy="30003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34950" indent="-234950" algn="ctr" eaLnBrk="0" hangingPunct="0">
              <a:spcBef>
                <a:spcPct val="50000"/>
              </a:spcBef>
              <a:buClr>
                <a:schemeClr val="accent1"/>
              </a:buClr>
              <a:buSzPct val="110000"/>
              <a:buFont typeface="Wingdings" pitchFamily="2" charset="2"/>
              <a:buNone/>
            </a:pPr>
            <a:endParaRPr lang="en-GB" sz="2400" b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86" name="Line 22"/>
          <p:cNvSpPr>
            <a:spLocks noChangeShapeType="1"/>
          </p:cNvSpPr>
          <p:nvPr userDrawn="1"/>
        </p:nvSpPr>
        <p:spPr bwMode="auto">
          <a:xfrm>
            <a:off x="711200" y="1066800"/>
            <a:ext cx="11277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itchFamily="34" charset="0"/>
          <a:ea typeface="+mj-ea"/>
          <a:cs typeface="Calibri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Futura Md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Arial" panose="020B0604020202020204" pitchFamily="34" charset="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990601"/>
            <a:ext cx="9144000" cy="3167063"/>
          </a:xfrm>
        </p:spPr>
        <p:txBody>
          <a:bodyPr/>
          <a:lstStyle/>
          <a:p>
            <a:r>
              <a:rPr lang="en-US" sz="4000" dirty="0"/>
              <a:t>Wander Join: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Online </a:t>
            </a:r>
            <a:r>
              <a:rPr lang="en-US" sz="4000" dirty="0"/>
              <a:t>Aggregation via Random Walks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209800" y="3962401"/>
            <a:ext cx="7848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24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Feifei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Li                 Bin Wu, Ke Yi             </a:t>
            </a:r>
            <a:r>
              <a:rPr lang="en-US" sz="24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Zhuoyue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Zhao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HK" sz="2000" b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University of Utah         Hong Kong University          Shanghai Jiao Tong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HK" sz="2000" b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                            of Science and Technology              University</a:t>
            </a:r>
            <a:endParaRPr lang="en-US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by Random Walks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199503"/>
              </p:ext>
            </p:extLst>
          </p:nvPr>
        </p:nvGraphicFramePr>
        <p:xfrm>
          <a:off x="3352800" y="1383392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50310"/>
              </p:ext>
            </p:extLst>
          </p:nvPr>
        </p:nvGraphicFramePr>
        <p:xfrm>
          <a:off x="8763000" y="1383392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575416"/>
              </p:ext>
            </p:extLst>
          </p:nvPr>
        </p:nvGraphicFramePr>
        <p:xfrm>
          <a:off x="5770757" y="1383392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71914" y="2117008"/>
            <a:ext cx="3073400" cy="2816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SUM(Price)</a:t>
            </a:r>
            <a:endParaRPr lang="en-US" dirty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Customers C,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Orders O,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Items I</a:t>
            </a: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C.Nation</a:t>
            </a:r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China’    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C.CID =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O.BuyerID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O.OrderID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I.OrderID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90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by Random Walks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06459"/>
              </p:ext>
            </p:extLst>
          </p:nvPr>
        </p:nvGraphicFramePr>
        <p:xfrm>
          <a:off x="3352800" y="1371600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116497"/>
              </p:ext>
            </p:extLst>
          </p:nvPr>
        </p:nvGraphicFramePr>
        <p:xfrm>
          <a:off x="8763000" y="1371600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934718"/>
              </p:ext>
            </p:extLst>
          </p:nvPr>
        </p:nvGraphicFramePr>
        <p:xfrm>
          <a:off x="5770757" y="1371600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953000" y="3624261"/>
            <a:ext cx="817756" cy="1252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endCxn id="8" idx="1"/>
          </p:cNvCxnSpPr>
          <p:nvPr/>
        </p:nvCxnSpPr>
        <p:spPr bwMode="auto">
          <a:xfrm>
            <a:off x="4953000" y="3624261"/>
            <a:ext cx="817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953000" y="3200399"/>
            <a:ext cx="817756" cy="423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953000" y="3624261"/>
            <a:ext cx="817756" cy="414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ounded Rectangle 14"/>
          <p:cNvSpPr/>
          <p:nvPr/>
        </p:nvSpPr>
        <p:spPr bwMode="auto">
          <a:xfrm>
            <a:off x="171914" y="2117008"/>
            <a:ext cx="3073400" cy="2816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SUM(Price)</a:t>
            </a:r>
            <a:endParaRPr lang="en-US" dirty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Customers C,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Orders O,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Items I</a:t>
            </a: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C.Nation</a:t>
            </a:r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China’    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C.CID =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O.BuyerID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O.OrderID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I.OrderID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by Random Walks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71190"/>
              </p:ext>
            </p:extLst>
          </p:nvPr>
        </p:nvGraphicFramePr>
        <p:xfrm>
          <a:off x="3352800" y="1371600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901948"/>
              </p:ext>
            </p:extLst>
          </p:nvPr>
        </p:nvGraphicFramePr>
        <p:xfrm>
          <a:off x="8763000" y="1371600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00498"/>
              </p:ext>
            </p:extLst>
          </p:nvPr>
        </p:nvGraphicFramePr>
        <p:xfrm>
          <a:off x="5770757" y="1371600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953000" y="3624261"/>
            <a:ext cx="817756" cy="1252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endCxn id="8" idx="1"/>
          </p:cNvCxnSpPr>
          <p:nvPr/>
        </p:nvCxnSpPr>
        <p:spPr bwMode="auto">
          <a:xfrm>
            <a:off x="4953000" y="3624261"/>
            <a:ext cx="817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953000" y="3200399"/>
            <a:ext cx="817756" cy="423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953000" y="3624261"/>
            <a:ext cx="817756" cy="414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7904356" y="3196827"/>
            <a:ext cx="858645" cy="6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904356" y="1944886"/>
            <a:ext cx="858645" cy="12519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904355" y="3203375"/>
            <a:ext cx="817756" cy="20544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ounded Rectangle 14"/>
          <p:cNvSpPr/>
          <p:nvPr/>
        </p:nvSpPr>
        <p:spPr bwMode="auto">
          <a:xfrm>
            <a:off x="171914" y="2117008"/>
            <a:ext cx="3073400" cy="2816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SUM(Price)</a:t>
            </a:r>
            <a:endParaRPr lang="en-US" dirty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Customers C,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Orders O,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Items I</a:t>
            </a: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C.Nation</a:t>
            </a:r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China’    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C.CID =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O.BuyerID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O.OrderID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I.OrderID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18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by Random Walks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858147"/>
              </p:ext>
            </p:extLst>
          </p:nvPr>
        </p:nvGraphicFramePr>
        <p:xfrm>
          <a:off x="3352800" y="1378137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508844"/>
              </p:ext>
            </p:extLst>
          </p:nvPr>
        </p:nvGraphicFramePr>
        <p:xfrm>
          <a:off x="8763000" y="1378137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641523"/>
              </p:ext>
            </p:extLst>
          </p:nvPr>
        </p:nvGraphicFramePr>
        <p:xfrm>
          <a:off x="5770757" y="1378137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4953000" y="3630798"/>
            <a:ext cx="817756" cy="1252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endCxn id="8" idx="1"/>
          </p:cNvCxnSpPr>
          <p:nvPr/>
        </p:nvCxnSpPr>
        <p:spPr bwMode="auto">
          <a:xfrm>
            <a:off x="4953000" y="3630798"/>
            <a:ext cx="817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4953000" y="3206936"/>
            <a:ext cx="817756" cy="423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953000" y="3630798"/>
            <a:ext cx="817756" cy="414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7904356" y="3203364"/>
            <a:ext cx="858645" cy="6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904356" y="1951423"/>
            <a:ext cx="858645" cy="12519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904355" y="3209912"/>
            <a:ext cx="817756" cy="20544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 bwMode="auto">
              <a:xfrm>
                <a:off x="4057650" y="4760763"/>
                <a:ext cx="6819900" cy="941645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400" dirty="0">
                    <a:solidFill>
                      <a:srgbClr val="FF6600"/>
                    </a:solidFill>
                    <a:latin typeface="Calibri" panose="020F0502020204030204" pitchFamily="34" charset="0"/>
                  </a:rPr>
                  <a:t>Unbiased estimator:</a:t>
                </a:r>
                <a:r>
                  <a:rPr lang="en-US" sz="2400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2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𝐬𝐚𝐦𝐩𝐥𝐢𝐧𝐠</m:t>
                        </m:r>
                        <m:r>
                          <a:rPr lang="en-US" sz="2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𝐩𝐫𝐨𝐛</m:t>
                        </m:r>
                        <m:r>
                          <a:rPr lang="en-US" sz="2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den>
                    </m:f>
                    <m:r>
                      <a:rPr lang="en-US" sz="28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$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7650" y="4760763"/>
                <a:ext cx="6819900" cy="941645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 bwMode="auto">
              <a:xfrm>
                <a:off x="3695700" y="2245498"/>
                <a:ext cx="7543800" cy="1696193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HK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size of each table size,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# tuples taken from each table = # random walks</a:t>
                </a:r>
              </a:p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HK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# estimators,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5700" y="2245498"/>
                <a:ext cx="7543800" cy="1696193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 bwMode="auto">
          <a:xfrm>
            <a:off x="171914" y="2117008"/>
            <a:ext cx="3073400" cy="2816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SUM(Price)</a:t>
            </a:r>
            <a:endParaRPr lang="en-US" dirty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Customers C,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Orders O,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Items I</a:t>
            </a: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C.Nation</a:t>
            </a:r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China’    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C.CID =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O.BuyerID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O.OrderID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I.OrderID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881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Walk Plan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Structure of the data graph</a:t>
            </a:r>
          </a:p>
          <a:p>
            <a:r>
              <a:rPr lang="en-HK" dirty="0" smtClean="0"/>
              <a:t>Selection predicates</a:t>
            </a:r>
          </a:p>
          <a:p>
            <a:pPr lvl="1"/>
            <a:r>
              <a:rPr lang="en-HK" dirty="0" smtClean="0"/>
              <a:t>Starting table: use index</a:t>
            </a:r>
          </a:p>
          <a:p>
            <a:pPr lvl="1"/>
            <a:r>
              <a:rPr lang="en-HK" dirty="0" smtClean="0"/>
              <a:t>Table in the middle: reject random walk</a:t>
            </a:r>
          </a:p>
          <a:p>
            <a:r>
              <a:rPr lang="en-HK" dirty="0" smtClean="0"/>
              <a:t>Data distribution</a:t>
            </a:r>
          </a:p>
          <a:p>
            <a:pPr lvl="1"/>
            <a:r>
              <a:rPr lang="en-HK" dirty="0" smtClean="0">
                <a:solidFill>
                  <a:srgbClr val="C00000"/>
                </a:solidFill>
              </a:rPr>
              <a:t>Non-uniformity</a:t>
            </a:r>
            <a:br>
              <a:rPr lang="en-HK" dirty="0" smtClean="0">
                <a:solidFill>
                  <a:srgbClr val="C00000"/>
                </a:solidFill>
              </a:rPr>
            </a:br>
            <a:r>
              <a:rPr lang="en-HK" dirty="0" smtClean="0">
                <a:solidFill>
                  <a:srgbClr val="C00000"/>
                </a:solidFill>
              </a:rPr>
              <a:t>may not be a bad</a:t>
            </a:r>
            <a:br>
              <a:rPr lang="en-HK" dirty="0" smtClean="0">
                <a:solidFill>
                  <a:srgbClr val="C00000"/>
                </a:solidFill>
              </a:rPr>
            </a:br>
            <a:r>
              <a:rPr lang="en-HK" dirty="0" smtClean="0">
                <a:solidFill>
                  <a:srgbClr val="C00000"/>
                </a:solidFill>
              </a:rPr>
              <a:t>thing!</a:t>
            </a:r>
          </a:p>
          <a:p>
            <a:pPr lvl="1"/>
            <a:endParaRPr lang="en-HK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7985760" y="1630680"/>
            <a:ext cx="91440" cy="9144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7985760" y="190500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7985760" y="217932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7985760" y="245364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7985760" y="272796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7985760" y="300228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8671560" y="163068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8671560" y="190500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8671560" y="217932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8671560" y="245364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8671560" y="272796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8671560" y="300228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8671560" y="327660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671560" y="355092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9357360" y="163068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9357360" y="190500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9357360" y="217932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9357360" y="245364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9357360" y="272796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9357360" y="300228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9357360" y="327660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 bwMode="auto">
          <a:xfrm>
            <a:off x="9357360" y="3550920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>
            <a:stCxn id="9" idx="5"/>
            <a:endCxn id="17" idx="1"/>
          </p:cNvCxnSpPr>
          <p:nvPr/>
        </p:nvCxnSpPr>
        <p:spPr bwMode="auto">
          <a:xfrm>
            <a:off x="8063809" y="1708729"/>
            <a:ext cx="621142" cy="483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5" idx="2"/>
          </p:cNvCxnSpPr>
          <p:nvPr/>
        </p:nvCxnSpPr>
        <p:spPr bwMode="auto">
          <a:xfrm flipV="1">
            <a:off x="8063810" y="1676401"/>
            <a:ext cx="607751" cy="81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9" idx="6"/>
            <a:endCxn id="16" idx="2"/>
          </p:cNvCxnSpPr>
          <p:nvPr/>
        </p:nvCxnSpPr>
        <p:spPr bwMode="auto">
          <a:xfrm>
            <a:off x="8077200" y="1676400"/>
            <a:ext cx="594360" cy="274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25" idx="6"/>
          </p:cNvCxnSpPr>
          <p:nvPr/>
        </p:nvCxnSpPr>
        <p:spPr bwMode="auto">
          <a:xfrm>
            <a:off x="8763000" y="16764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26" idx="1"/>
          </p:cNvCxnSpPr>
          <p:nvPr/>
        </p:nvCxnSpPr>
        <p:spPr bwMode="auto">
          <a:xfrm>
            <a:off x="8763001" y="1676401"/>
            <a:ext cx="607751" cy="241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6" idx="6"/>
            <a:endCxn id="27" idx="2"/>
          </p:cNvCxnSpPr>
          <p:nvPr/>
        </p:nvCxnSpPr>
        <p:spPr bwMode="auto">
          <a:xfrm>
            <a:off x="8763000" y="1950720"/>
            <a:ext cx="594360" cy="274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5"/>
            <a:endCxn id="28" idx="1"/>
          </p:cNvCxnSpPr>
          <p:nvPr/>
        </p:nvCxnSpPr>
        <p:spPr bwMode="auto">
          <a:xfrm>
            <a:off x="8749609" y="1983049"/>
            <a:ext cx="621142" cy="483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7" idx="6"/>
            <a:endCxn id="29" idx="1"/>
          </p:cNvCxnSpPr>
          <p:nvPr/>
        </p:nvCxnSpPr>
        <p:spPr bwMode="auto">
          <a:xfrm>
            <a:off x="8763001" y="2225041"/>
            <a:ext cx="607751" cy="5163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7" idx="5"/>
            <a:endCxn id="30" idx="1"/>
          </p:cNvCxnSpPr>
          <p:nvPr/>
        </p:nvCxnSpPr>
        <p:spPr bwMode="auto">
          <a:xfrm>
            <a:off x="8749609" y="2257369"/>
            <a:ext cx="621142" cy="758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" idx="5"/>
            <a:endCxn id="18" idx="1"/>
          </p:cNvCxnSpPr>
          <p:nvPr/>
        </p:nvCxnSpPr>
        <p:spPr bwMode="auto">
          <a:xfrm>
            <a:off x="8063809" y="1983049"/>
            <a:ext cx="621142" cy="483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1" idx="5"/>
            <a:endCxn id="20" idx="1"/>
          </p:cNvCxnSpPr>
          <p:nvPr/>
        </p:nvCxnSpPr>
        <p:spPr bwMode="auto">
          <a:xfrm>
            <a:off x="8063809" y="2257369"/>
            <a:ext cx="621142" cy="758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12" idx="5"/>
            <a:endCxn id="22" idx="1"/>
          </p:cNvCxnSpPr>
          <p:nvPr/>
        </p:nvCxnSpPr>
        <p:spPr bwMode="auto">
          <a:xfrm>
            <a:off x="8063809" y="2531689"/>
            <a:ext cx="621142" cy="1032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5" idx="5"/>
            <a:endCxn id="31" idx="0"/>
          </p:cNvCxnSpPr>
          <p:nvPr/>
        </p:nvCxnSpPr>
        <p:spPr bwMode="auto">
          <a:xfrm>
            <a:off x="8749610" y="1708730"/>
            <a:ext cx="653471" cy="15678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16" idx="5"/>
            <a:endCxn id="32" idx="2"/>
          </p:cNvCxnSpPr>
          <p:nvPr/>
        </p:nvCxnSpPr>
        <p:spPr bwMode="auto">
          <a:xfrm>
            <a:off x="8749610" y="1983050"/>
            <a:ext cx="607751" cy="16135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3" idx="6"/>
            <a:endCxn id="18" idx="3"/>
          </p:cNvCxnSpPr>
          <p:nvPr/>
        </p:nvCxnSpPr>
        <p:spPr bwMode="auto">
          <a:xfrm flipV="1">
            <a:off x="8077201" y="2531690"/>
            <a:ext cx="607751" cy="2419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14" idx="6"/>
            <a:endCxn id="20" idx="2"/>
          </p:cNvCxnSpPr>
          <p:nvPr/>
        </p:nvCxnSpPr>
        <p:spPr bwMode="auto">
          <a:xfrm>
            <a:off x="8077200" y="3048000"/>
            <a:ext cx="594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12" idx="6"/>
            <a:endCxn id="18" idx="2"/>
          </p:cNvCxnSpPr>
          <p:nvPr/>
        </p:nvCxnSpPr>
        <p:spPr bwMode="auto">
          <a:xfrm>
            <a:off x="8077200" y="2499360"/>
            <a:ext cx="594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848600" y="1154370"/>
                <a:ext cx="2209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HK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000" b="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20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b="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sz="20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0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20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 </a:t>
                </a: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154370"/>
                <a:ext cx="2209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traight Connector 105"/>
          <p:cNvCxnSpPr>
            <a:stCxn id="16" idx="7"/>
            <a:endCxn id="25" idx="3"/>
          </p:cNvCxnSpPr>
          <p:nvPr/>
        </p:nvCxnSpPr>
        <p:spPr bwMode="auto">
          <a:xfrm flipV="1">
            <a:off x="8749609" y="1708729"/>
            <a:ext cx="621142" cy="209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17" idx="6"/>
            <a:endCxn id="26" idx="2"/>
          </p:cNvCxnSpPr>
          <p:nvPr/>
        </p:nvCxnSpPr>
        <p:spPr bwMode="auto">
          <a:xfrm flipV="1">
            <a:off x="8763000" y="1950720"/>
            <a:ext cx="594360" cy="274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3036370" y="3389319"/>
            <a:ext cx="3752700" cy="2905093"/>
            <a:chOff x="1512370" y="3389318"/>
            <a:chExt cx="3752700" cy="2905093"/>
          </a:xfrm>
        </p:grpSpPr>
        <p:grpSp>
          <p:nvGrpSpPr>
            <p:cNvPr id="8" name="Group 7"/>
            <p:cNvGrpSpPr/>
            <p:nvPr/>
          </p:nvGrpSpPr>
          <p:grpSpPr>
            <a:xfrm>
              <a:off x="3325510" y="3389318"/>
              <a:ext cx="1477355" cy="2895988"/>
              <a:chOff x="3276600" y="3657212"/>
              <a:chExt cx="1477355" cy="2895988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3428961" y="4105404"/>
                <a:ext cx="777240" cy="2011680"/>
                <a:chOff x="5091046" y="3877871"/>
                <a:chExt cx="777240" cy="2011680"/>
              </a:xfrm>
            </p:grpSpPr>
            <p:sp>
              <p:nvSpPr>
                <p:cNvPr id="151" name="Oval 150"/>
                <p:cNvSpPr/>
                <p:nvPr/>
              </p:nvSpPr>
              <p:spPr bwMode="auto">
                <a:xfrm>
                  <a:off x="5091046" y="3877871"/>
                  <a:ext cx="91440" cy="91440"/>
                </a:xfrm>
                <a:prstGeom prst="ellipse">
                  <a:avLst/>
                </a:prstGeom>
                <a:solidFill>
                  <a:srgbClr val="C0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5091046" y="41521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 bwMode="auto">
                <a:xfrm>
                  <a:off x="5776846" y="387787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 bwMode="auto">
                <a:xfrm>
                  <a:off x="5776846" y="41521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 bwMode="auto">
                <a:xfrm>
                  <a:off x="5776846" y="442651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 bwMode="auto">
                <a:xfrm>
                  <a:off x="5776846" y="470083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 bwMode="auto">
                <a:xfrm>
                  <a:off x="5776846" y="497515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 bwMode="auto">
                <a:xfrm>
                  <a:off x="5776846" y="524947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 bwMode="auto">
                <a:xfrm>
                  <a:off x="5776846" y="55237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>
                  <a:off x="5776846" y="579811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65" name="Straight Connector 164"/>
                <p:cNvCxnSpPr>
                  <a:stCxn id="151" idx="5"/>
                  <a:endCxn id="159" idx="1"/>
                </p:cNvCxnSpPr>
                <p:nvPr/>
              </p:nvCxnSpPr>
              <p:spPr bwMode="auto">
                <a:xfrm>
                  <a:off x="5169095" y="3955920"/>
                  <a:ext cx="621142" cy="48398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Connector 165"/>
                <p:cNvCxnSpPr>
                  <a:endCxn id="157" idx="2"/>
                </p:cNvCxnSpPr>
                <p:nvPr/>
              </p:nvCxnSpPr>
              <p:spPr bwMode="auto">
                <a:xfrm flipV="1">
                  <a:off x="5169095" y="3923591"/>
                  <a:ext cx="607751" cy="811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Connector 166"/>
                <p:cNvCxnSpPr>
                  <a:stCxn id="151" idx="6"/>
                  <a:endCxn id="158" idx="2"/>
                </p:cNvCxnSpPr>
                <p:nvPr/>
              </p:nvCxnSpPr>
              <p:spPr bwMode="auto">
                <a:xfrm>
                  <a:off x="5182486" y="3923591"/>
                  <a:ext cx="594360" cy="2743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2" idx="5"/>
                  <a:endCxn id="161" idx="1"/>
                </p:cNvCxnSpPr>
                <p:nvPr/>
              </p:nvCxnSpPr>
              <p:spPr bwMode="auto">
                <a:xfrm>
                  <a:off x="5169095" y="4230240"/>
                  <a:ext cx="621142" cy="75830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Connector 176"/>
                <p:cNvCxnSpPr>
                  <a:stCxn id="151" idx="5"/>
                  <a:endCxn id="160" idx="1"/>
                </p:cNvCxnSpPr>
                <p:nvPr/>
              </p:nvCxnSpPr>
              <p:spPr bwMode="auto">
                <a:xfrm>
                  <a:off x="5169095" y="3955920"/>
                  <a:ext cx="621142" cy="75830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80" name="Oval 179"/>
                <p:cNvSpPr/>
                <p:nvPr/>
              </p:nvSpPr>
              <p:spPr bwMode="auto">
                <a:xfrm>
                  <a:off x="5091046" y="443990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Oval 180"/>
                <p:cNvSpPr/>
                <p:nvPr/>
              </p:nvSpPr>
              <p:spPr bwMode="auto">
                <a:xfrm>
                  <a:off x="5091046" y="471422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Oval 181"/>
                <p:cNvSpPr/>
                <p:nvPr/>
              </p:nvSpPr>
              <p:spPr bwMode="auto">
                <a:xfrm>
                  <a:off x="5091046" y="498854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85" name="Straight Connector 184"/>
                <p:cNvCxnSpPr>
                  <a:stCxn id="180" idx="5"/>
                  <a:endCxn id="162" idx="1"/>
                </p:cNvCxnSpPr>
                <p:nvPr/>
              </p:nvCxnSpPr>
              <p:spPr bwMode="auto">
                <a:xfrm>
                  <a:off x="5169095" y="451795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8" name="Straight Connector 187"/>
                <p:cNvCxnSpPr>
                  <a:stCxn id="181" idx="5"/>
                  <a:endCxn id="163" idx="1"/>
                </p:cNvCxnSpPr>
                <p:nvPr/>
              </p:nvCxnSpPr>
              <p:spPr bwMode="auto">
                <a:xfrm>
                  <a:off x="5169095" y="479227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0" name="Straight Connector 189"/>
                <p:cNvCxnSpPr>
                  <a:stCxn id="182" idx="5"/>
                  <a:endCxn id="164" idx="1"/>
                </p:cNvCxnSpPr>
                <p:nvPr/>
              </p:nvCxnSpPr>
              <p:spPr bwMode="auto">
                <a:xfrm>
                  <a:off x="5169095" y="506659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91" name="TextBox 190"/>
              <p:cNvSpPr txBox="1"/>
              <p:nvPr/>
            </p:nvSpPr>
            <p:spPr>
              <a:xfrm>
                <a:off x="4231873" y="3967877"/>
                <a:ext cx="52208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5</a:t>
                </a:r>
              </a:p>
              <a:p>
                <a:r>
                  <a:rPr lang="en-HK" b="0" dirty="0" smtClean="0"/>
                  <a:t>6</a:t>
                </a:r>
              </a:p>
              <a:p>
                <a:r>
                  <a:rPr lang="en-HK" b="0" dirty="0" smtClean="0"/>
                  <a:t>3</a:t>
                </a:r>
              </a:p>
              <a:p>
                <a:r>
                  <a:rPr lang="en-HK" b="0" dirty="0" smtClean="0"/>
                  <a:t>0</a:t>
                </a:r>
              </a:p>
              <a:p>
                <a:endParaRPr lang="en-HK" b="0" dirty="0" smtClean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3276600" y="3657212"/>
                    <a:ext cx="138591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HK" sz="2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0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HK" sz="20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sz="2000" b="0" dirty="0"/>
                      <a:t>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HK" sz="2000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000" b="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HK" sz="2000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6600" y="3657212"/>
                    <a:ext cx="1385915" cy="400110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1512370" y="5894301"/>
                  <a:ext cx="37527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HK" sz="2000" b="0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HK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HK" sz="2000" b="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HK" sz="2000" b="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HK" sz="2000" b="0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HK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HK" sz="2000" b="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HK" sz="2000" b="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2370" y="5894301"/>
                  <a:ext cx="3752700" cy="40011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6789070" y="3384574"/>
            <a:ext cx="3752700" cy="2901407"/>
            <a:chOff x="5265070" y="3384573"/>
            <a:chExt cx="3752700" cy="29014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5532120" y="3384573"/>
                  <a:ext cx="138591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2000" b="0" dirty="0"/>
                    <a:t>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HK" sz="2000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HK" sz="2000" b="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HK" sz="20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2120" y="3384573"/>
                  <a:ext cx="1385915" cy="40011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5265070" y="3695238"/>
              <a:ext cx="3752700" cy="2590742"/>
              <a:chOff x="5265070" y="3695238"/>
              <a:chExt cx="3752700" cy="2590742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5684481" y="3832765"/>
                <a:ext cx="777240" cy="2011680"/>
                <a:chOff x="5091046" y="3877871"/>
                <a:chExt cx="777240" cy="2011680"/>
              </a:xfrm>
            </p:grpSpPr>
            <p:sp>
              <p:nvSpPr>
                <p:cNvPr id="81" name="Oval 80"/>
                <p:cNvSpPr/>
                <p:nvPr/>
              </p:nvSpPr>
              <p:spPr bwMode="auto">
                <a:xfrm>
                  <a:off x="5091046" y="3877871"/>
                  <a:ext cx="91440" cy="91440"/>
                </a:xfrm>
                <a:prstGeom prst="ellipse">
                  <a:avLst/>
                </a:prstGeom>
                <a:solidFill>
                  <a:srgbClr val="C0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 bwMode="auto">
                <a:xfrm>
                  <a:off x="5091046" y="41521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 bwMode="auto">
                <a:xfrm>
                  <a:off x="5776846" y="387787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 bwMode="auto">
                <a:xfrm>
                  <a:off x="5776846" y="41521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 bwMode="auto">
                <a:xfrm>
                  <a:off x="5776846" y="442651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 bwMode="auto">
                <a:xfrm>
                  <a:off x="5776846" y="470083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 bwMode="auto">
                <a:xfrm>
                  <a:off x="5776846" y="497515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 bwMode="auto">
                <a:xfrm>
                  <a:off x="5776846" y="524947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 bwMode="auto">
                <a:xfrm>
                  <a:off x="5776846" y="552379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 bwMode="auto">
                <a:xfrm>
                  <a:off x="5776846" y="5798111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93" name="Straight Connector 92"/>
                <p:cNvCxnSpPr>
                  <a:stCxn id="81" idx="5"/>
                  <a:endCxn id="85" idx="1"/>
                </p:cNvCxnSpPr>
                <p:nvPr/>
              </p:nvCxnSpPr>
              <p:spPr bwMode="auto">
                <a:xfrm>
                  <a:off x="5169095" y="3955920"/>
                  <a:ext cx="621142" cy="48398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4" name="Straight Connector 93"/>
                <p:cNvCxnSpPr>
                  <a:endCxn id="83" idx="2"/>
                </p:cNvCxnSpPr>
                <p:nvPr/>
              </p:nvCxnSpPr>
              <p:spPr bwMode="auto">
                <a:xfrm flipV="1">
                  <a:off x="5169095" y="3923591"/>
                  <a:ext cx="607751" cy="811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6" name="Straight Connector 95"/>
                <p:cNvCxnSpPr>
                  <a:stCxn id="81" idx="6"/>
                  <a:endCxn id="84" idx="2"/>
                </p:cNvCxnSpPr>
                <p:nvPr/>
              </p:nvCxnSpPr>
              <p:spPr bwMode="auto">
                <a:xfrm>
                  <a:off x="5182486" y="3923591"/>
                  <a:ext cx="594360" cy="27432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7" name="Straight Connector 96"/>
                <p:cNvCxnSpPr>
                  <a:stCxn id="82" idx="5"/>
                  <a:endCxn id="87" idx="1"/>
                </p:cNvCxnSpPr>
                <p:nvPr/>
              </p:nvCxnSpPr>
              <p:spPr bwMode="auto">
                <a:xfrm>
                  <a:off x="5169095" y="4230240"/>
                  <a:ext cx="621142" cy="75830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9" name="Straight Connector 98"/>
                <p:cNvCxnSpPr>
                  <a:stCxn id="81" idx="5"/>
                  <a:endCxn id="86" idx="1"/>
                </p:cNvCxnSpPr>
                <p:nvPr/>
              </p:nvCxnSpPr>
              <p:spPr bwMode="auto">
                <a:xfrm>
                  <a:off x="5169095" y="3955920"/>
                  <a:ext cx="621142" cy="75830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0" name="Oval 99"/>
                <p:cNvSpPr/>
                <p:nvPr/>
              </p:nvSpPr>
              <p:spPr bwMode="auto">
                <a:xfrm>
                  <a:off x="5091046" y="443990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 bwMode="auto">
                <a:xfrm>
                  <a:off x="5091046" y="471422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 bwMode="auto">
                <a:xfrm>
                  <a:off x="5091046" y="4988542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05" name="Straight Connector 104"/>
                <p:cNvCxnSpPr>
                  <a:stCxn id="100" idx="5"/>
                  <a:endCxn id="88" idx="1"/>
                </p:cNvCxnSpPr>
                <p:nvPr/>
              </p:nvCxnSpPr>
              <p:spPr bwMode="auto">
                <a:xfrm>
                  <a:off x="5169095" y="451795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>
                  <a:stCxn id="102" idx="5"/>
                  <a:endCxn id="89" idx="1"/>
                </p:cNvCxnSpPr>
                <p:nvPr/>
              </p:nvCxnSpPr>
              <p:spPr bwMode="auto">
                <a:xfrm>
                  <a:off x="5169095" y="479227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8" name="Straight Connector 107"/>
                <p:cNvCxnSpPr>
                  <a:stCxn id="103" idx="5"/>
                  <a:endCxn id="91" idx="1"/>
                </p:cNvCxnSpPr>
                <p:nvPr/>
              </p:nvCxnSpPr>
              <p:spPr bwMode="auto">
                <a:xfrm>
                  <a:off x="5169095" y="5066591"/>
                  <a:ext cx="621142" cy="744911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10" name="TextBox 109"/>
              <p:cNvSpPr txBox="1"/>
              <p:nvPr/>
            </p:nvSpPr>
            <p:spPr>
              <a:xfrm>
                <a:off x="6487393" y="3695238"/>
                <a:ext cx="52208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HK" b="0" dirty="0"/>
                  <a:t>5</a:t>
                </a:r>
                <a:endParaRPr lang="en-HK" b="0" dirty="0" smtClean="0"/>
              </a:p>
              <a:p>
                <a:r>
                  <a:rPr lang="en-HK" b="0" dirty="0"/>
                  <a:t>6</a:t>
                </a:r>
                <a:endParaRPr lang="en-HK" b="0" dirty="0" smtClean="0"/>
              </a:p>
              <a:p>
                <a:r>
                  <a:rPr lang="en-HK" b="0" dirty="0"/>
                  <a:t>3</a:t>
                </a:r>
                <a:endParaRPr lang="en-HK" b="0" dirty="0" smtClean="0"/>
              </a:p>
              <a:p>
                <a:r>
                  <a:rPr lang="en-HK" b="0" dirty="0"/>
                  <a:t>0</a:t>
                </a:r>
                <a:endParaRPr lang="en-HK" b="0" dirty="0" smtClean="0"/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r>
                  <a:rPr lang="en-HK" b="0" dirty="0" smtClean="0"/>
                  <a:t>1</a:t>
                </a:r>
              </a:p>
              <a:p>
                <a:endParaRPr lang="en-HK" b="0" dirty="0" smtClean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5265070" y="5885870"/>
                    <a:ext cx="37527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HK" sz="2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HK" sz="2000" b="0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HK" sz="2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HK" sz="2000" b="0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HK" sz="20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13" name="TextBox 1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65070" y="5885870"/>
                    <a:ext cx="3752700" cy="400110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46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36" name="Straight Connector 35"/>
          <p:cNvCxnSpPr>
            <a:stCxn id="17" idx="4"/>
            <a:endCxn id="31" idx="0"/>
          </p:cNvCxnSpPr>
          <p:nvPr/>
        </p:nvCxnSpPr>
        <p:spPr bwMode="auto">
          <a:xfrm>
            <a:off x="8717280" y="2270760"/>
            <a:ext cx="685800" cy="1005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8555411" y="2062247"/>
            <a:ext cx="304800" cy="887618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759149"/>
            <a:ext cx="4066674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Walk Plan Optimizer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Enumerate all plans</a:t>
            </a:r>
          </a:p>
          <a:p>
            <a:r>
              <a:rPr lang="en-HK" dirty="0" smtClean="0"/>
              <a:t>Conduct ~ 100 trial random walks using each plan</a:t>
            </a:r>
          </a:p>
          <a:p>
            <a:r>
              <a:rPr lang="en-HK" dirty="0" smtClean="0"/>
              <a:t>Measure the variance of each plan</a:t>
            </a:r>
          </a:p>
          <a:p>
            <a:r>
              <a:rPr lang="en-HK" dirty="0" smtClean="0"/>
              <a:t>Select the best plan</a:t>
            </a:r>
          </a:p>
          <a:p>
            <a:r>
              <a:rPr lang="en-HK" dirty="0" smtClean="0">
                <a:solidFill>
                  <a:srgbClr val="C00000"/>
                </a:solidFill>
              </a:rPr>
              <a:t>All trials runs are still useful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Convergence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28" y="1476153"/>
            <a:ext cx="10918848" cy="416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Wander Join in 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00" y="5367607"/>
            <a:ext cx="3810000" cy="685800"/>
          </a:xfrm>
        </p:spPr>
        <p:txBody>
          <a:bodyPr/>
          <a:lstStyle/>
          <a:p>
            <a:pPr marL="0" indent="0">
              <a:buNone/>
            </a:pPr>
            <a:r>
              <a:rPr lang="en-HK" sz="2000" dirty="0"/>
              <a:t>Logarithmic growth due to B-tree lookup to find random neighbours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10591800" cy="38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Running on Insufficient Memory (4GB)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79" y="1440374"/>
            <a:ext cx="9096442" cy="237174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3819032"/>
            <a:ext cx="8077200" cy="206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Calibri" panose="020F0502020204030204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HK" b="0" kern="0" dirty="0"/>
              <a:t>Insufficient memory incurs a heavy, one-time penalty</a:t>
            </a:r>
          </a:p>
          <a:p>
            <a:r>
              <a:rPr lang="en-HK" b="0" kern="0" dirty="0"/>
              <a:t>Growth is still logarithmic</a:t>
            </a:r>
          </a:p>
          <a:p>
            <a:r>
              <a:rPr lang="en-HK" b="0" kern="0" dirty="0"/>
              <a:t>Fundamentally: Random sampling at odds with hard disks</a:t>
            </a:r>
          </a:p>
          <a:p>
            <a:pPr lvl="1"/>
            <a:r>
              <a:rPr lang="en-HK" b="0" kern="0" dirty="0"/>
              <a:t>But does it matter? Spark, In-Memory DB, RAM cloud…  </a:t>
            </a:r>
          </a:p>
          <a:p>
            <a:pPr lvl="1"/>
            <a:r>
              <a:rPr lang="en-HK" b="0" kern="0" dirty="0"/>
              <a:t>The algorithm is embarrassingly parallel</a:t>
            </a:r>
            <a:endParaRPr lang="en-US" b="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60637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b="0" dirty="0" smtClean="0">
                <a:latin typeface="Calibri" panose="020F0502020204030204" pitchFamily="34" charset="0"/>
              </a:rPr>
              <a:t>Turbo DBO [</a:t>
            </a:r>
            <a:r>
              <a:rPr lang="fr-FR" b="0" dirty="0" err="1" smtClean="0">
                <a:latin typeface="Calibri" panose="020F0502020204030204" pitchFamily="34" charset="0"/>
              </a:rPr>
              <a:t>Dobra</a:t>
            </a:r>
            <a:r>
              <a:rPr lang="fr-FR" b="0" dirty="0" smtClean="0">
                <a:latin typeface="Calibri" panose="020F0502020204030204" pitchFamily="34" charset="0"/>
              </a:rPr>
              <a:t>, </a:t>
            </a:r>
            <a:r>
              <a:rPr lang="fr-FR" b="0" dirty="0" err="1">
                <a:latin typeface="Calibri" panose="020F0502020204030204" pitchFamily="34" charset="0"/>
              </a:rPr>
              <a:t>Jermaine</a:t>
            </a:r>
            <a:r>
              <a:rPr lang="fr-FR" b="0" dirty="0">
                <a:latin typeface="Calibri" panose="020F0502020204030204" pitchFamily="34" charset="0"/>
              </a:rPr>
              <a:t>, </a:t>
            </a:r>
            <a:r>
              <a:rPr lang="fr-FR" b="0" dirty="0" err="1" smtClean="0">
                <a:latin typeface="Calibri" panose="020F0502020204030204" pitchFamily="34" charset="0"/>
              </a:rPr>
              <a:t>Rusu</a:t>
            </a:r>
            <a:r>
              <a:rPr lang="fr-FR" b="0" dirty="0" smtClean="0">
                <a:latin typeface="Calibri" panose="020F0502020204030204" pitchFamily="34" charset="0"/>
              </a:rPr>
              <a:t>, Xu, VLDB’09]</a:t>
            </a:r>
            <a:endParaRPr lang="en-US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Accuracy Achieved in 1/10 Time of Full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8" y="1219200"/>
            <a:ext cx="1113488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k_8UkYYE9-U/maxres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3" r="15517" b="7292"/>
          <a:stretch/>
        </p:blipFill>
        <p:spPr bwMode="auto">
          <a:xfrm>
            <a:off x="4800600" y="2454349"/>
            <a:ext cx="5334000" cy="393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Database Workloads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ea typeface="新細明體" charset="-120"/>
                  </a:rPr>
                  <a:t>Transactional (OLTP)</a:t>
                </a:r>
              </a:p>
              <a:p>
                <a:pPr lvl="1"/>
                <a:r>
                  <a:rPr lang="en-US" altLang="zh-TW" dirty="0">
                    <a:ea typeface="新細明體" charset="-120"/>
                  </a:rPr>
                  <a:t>Deduct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ea typeface="新細明體" charset="-120"/>
                      </a:rPr>
                      <m:t>𝑥</m:t>
                    </m:r>
                  </m:oMath>
                </a14:m>
                <a:r>
                  <a:rPr lang="en-US" altLang="zh-TW" dirty="0">
                    <a:ea typeface="新細明體" charset="-120"/>
                  </a:rPr>
                  <a:t> dollars from account A, </a:t>
                </a:r>
                <a:r>
                  <a:rPr lang="en-US" altLang="zh-TW" dirty="0" smtClean="0">
                    <a:ea typeface="新細明體" charset="-120"/>
                  </a:rPr>
                  <a:t>credit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ea typeface="新細明體" charset="-120"/>
                      </a:rPr>
                      <m:t>𝑥</m:t>
                    </m:r>
                  </m:oMath>
                </a14:m>
                <a:r>
                  <a:rPr lang="en-US" altLang="zh-TW" dirty="0">
                    <a:ea typeface="新細明體" charset="-120"/>
                  </a:rPr>
                  <a:t> dollars to account B</a:t>
                </a:r>
              </a:p>
              <a:p>
                <a:pPr lvl="1"/>
                <a:r>
                  <a:rPr lang="en-US" altLang="zh-TW" dirty="0" smtClean="0">
                    <a:ea typeface="新細明體" charset="-120"/>
                  </a:rPr>
                  <a:t>Challenge: Efficiency and correctness (ACID)</a:t>
                </a:r>
                <a:endParaRPr lang="en-US" altLang="zh-TW" dirty="0">
                  <a:ea typeface="新細明體" charset="-120"/>
                </a:endParaRPr>
              </a:p>
              <a:p>
                <a:r>
                  <a:rPr lang="en-US" altLang="zh-TW" dirty="0">
                    <a:ea typeface="新細明體" charset="-120"/>
                  </a:rPr>
                  <a:t>Analytical (</a:t>
                </a:r>
                <a:r>
                  <a:rPr lang="en-US" altLang="zh-TW" dirty="0" smtClean="0">
                    <a:ea typeface="新細明體" charset="-120"/>
                  </a:rPr>
                  <a:t>OLAP)</a:t>
                </a:r>
                <a:endParaRPr lang="en-US" altLang="zh-TW" dirty="0">
                  <a:ea typeface="新細明體" charset="-120"/>
                </a:endParaRPr>
              </a:p>
              <a:p>
                <a:pPr lvl="1"/>
                <a:r>
                  <a:rPr lang="en-US" altLang="zh-TW" dirty="0">
                    <a:ea typeface="新細明體" charset="-120"/>
                  </a:rPr>
                  <a:t>Large fraction of </a:t>
                </a:r>
                <a:r>
                  <a:rPr lang="en-US" altLang="zh-TW" dirty="0" smtClean="0">
                    <a:ea typeface="新細明體" charset="-120"/>
                  </a:rPr>
                  <a:t>data</a:t>
                </a:r>
              </a:p>
              <a:p>
                <a:pPr lvl="1"/>
                <a:r>
                  <a:rPr lang="en-US" altLang="zh-TW" dirty="0" smtClean="0">
                    <a:ea typeface="新細明體" charset="-120"/>
                  </a:rPr>
                  <a:t>Many tables</a:t>
                </a:r>
              </a:p>
              <a:p>
                <a:pPr lvl="1"/>
                <a:r>
                  <a:rPr lang="en-US" altLang="zh-TW" dirty="0">
                    <a:ea typeface="新細明體" charset="-120"/>
                  </a:rPr>
                  <a:t>C</a:t>
                </a:r>
                <a:r>
                  <a:rPr lang="en-US" altLang="zh-TW" dirty="0" smtClean="0">
                    <a:ea typeface="新細明體" charset="-120"/>
                  </a:rPr>
                  <a:t>omplex </a:t>
                </a:r>
                <a:r>
                  <a:rPr lang="en-US" altLang="zh-TW" dirty="0">
                    <a:ea typeface="新細明體" charset="-120"/>
                  </a:rPr>
                  <a:t>conditions</a:t>
                </a:r>
              </a:p>
              <a:p>
                <a:pPr lvl="1"/>
                <a:r>
                  <a:rPr lang="en-US" altLang="zh-TW" dirty="0" smtClean="0">
                    <a:solidFill>
                      <a:srgbClr val="C00000"/>
                    </a:solidFill>
                    <a:ea typeface="新細明體" charset="-120"/>
                  </a:rPr>
                  <a:t>Challenge: Efficiency </a:t>
                </a:r>
                <a:endParaRPr lang="en-US" altLang="zh-TW" dirty="0">
                  <a:solidFill>
                    <a:srgbClr val="C00000"/>
                  </a:solidFill>
                  <a:ea typeface="新細明體" charset="-120"/>
                </a:endParaRPr>
              </a:p>
              <a:p>
                <a:pPr lvl="1"/>
                <a:r>
                  <a:rPr lang="en-US" altLang="zh-TW" dirty="0">
                    <a:ea typeface="新細明體" charset="-120"/>
                  </a:rPr>
                  <a:t>Correctness?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077200" cy="4038600"/>
              </a:xfrm>
              <a:blipFill rotWithShape="0">
                <a:blip r:embed="rId4"/>
                <a:stretch>
                  <a:fillRect l="-453" t="-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Wander Join vs Ripple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0655266"/>
                  </p:ext>
                </p:extLst>
              </p:nvPr>
            </p:nvGraphicFramePr>
            <p:xfrm>
              <a:off x="1524000" y="1295400"/>
              <a:ext cx="9144000" cy="502920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2739678"/>
                    <a:gridCol w="3365889"/>
                    <a:gridCol w="3038433"/>
                  </a:tblGrid>
                  <a:tr h="538643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Wander Join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Ripple Join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Sampling methodology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Independent</a:t>
                          </a:r>
                          <a:r>
                            <a:rPr lang="en-HK" sz="20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HK" sz="2000" baseline="0" dirty="0" smtClean="0"/>
                            <a:t>but non-uniform 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Uniform</a:t>
                          </a:r>
                          <a:r>
                            <a:rPr lang="en-HK" sz="20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HK" sz="2000" baseline="0" dirty="0" smtClean="0"/>
                            <a:t>but non-independent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5836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Index</a:t>
                          </a:r>
                          <a:r>
                            <a:rPr lang="en-HK" sz="2000" baseline="0" dirty="0" smtClean="0"/>
                            <a:t> needed?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Yes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Index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or random storage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Confidence interval computation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rgbClr val="C00000"/>
                              </a:solidFill>
                            </a:rPr>
                            <a:t>Easy,</a:t>
                          </a:r>
                          <a:r>
                            <a:rPr lang="en-HK" sz="2000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HK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HK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HK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HK" sz="20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rgbClr val="C00000"/>
                              </a:solidFill>
                            </a:rPr>
                            <a:t> time</a:t>
                          </a:r>
                          <a:endParaRPr 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Complicated, </a:t>
                          </a:r>
                          <a14:m>
                            <m:oMath xmlns:m="http://schemas.openxmlformats.org/officeDocument/2006/math">
                              <m:r>
                                <a:rPr lang="en-HK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HK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HK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HK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HK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HK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 time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HK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chemeClr val="tx1"/>
                              </a:solidFill>
                            </a:rPr>
                            <a:t>: # tables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Convergence</a:t>
                          </a:r>
                          <a:r>
                            <a:rPr lang="en-HK" sz="2000" baseline="0" dirty="0" smtClean="0"/>
                            <a:t> time</a:t>
                          </a:r>
                          <a:endParaRPr lang="en-US" sz="2000" baseline="0" dirty="0" smtClean="0"/>
                        </a:p>
                        <a:p>
                          <a:pPr algn="ctr"/>
                          <a:r>
                            <a:rPr lang="en-HK" sz="2000" baseline="0" dirty="0" smtClean="0"/>
                            <a:t>(20GB data, 3 tables)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rgbClr val="C00000"/>
                              </a:solidFill>
                            </a:rPr>
                            <a:t>~ 3s</a:t>
                          </a:r>
                          <a:endParaRPr 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 ~ 50s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44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Scalability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rgbClr val="C00000"/>
                              </a:solidFill>
                            </a:rPr>
                            <a:t>Logarithmic</a:t>
                          </a:r>
                          <a:endParaRPr 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Slightly less than linear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1143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System</a:t>
                          </a:r>
                          <a:r>
                            <a:rPr lang="en-HK" sz="2000" baseline="0" dirty="0" smtClean="0"/>
                            <a:t> implementation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PostgreSQL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(finished)</a:t>
                          </a:r>
                        </a:p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Oracle (in progress)</a:t>
                          </a:r>
                        </a:p>
                        <a:p>
                          <a:pPr algn="ctr"/>
                          <a:r>
                            <a:rPr lang="en-HK" sz="2000" baseline="0" dirty="0" err="1" smtClean="0">
                              <a:solidFill>
                                <a:schemeClr val="tx1"/>
                              </a:solidFill>
                            </a:rPr>
                            <a:t>SparkSQL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(in progress)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Informix (internal project)</a:t>
                          </a:r>
                        </a:p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DBO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0655266"/>
                  </p:ext>
                </p:extLst>
              </p:nvPr>
            </p:nvGraphicFramePr>
            <p:xfrm>
              <a:off x="0" y="1295400"/>
              <a:ext cx="9144000" cy="502920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2739678"/>
                    <a:gridCol w="3365889"/>
                    <a:gridCol w="3038433"/>
                  </a:tblGrid>
                  <a:tr h="538643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Wander Join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Ripple Join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Sampling methodology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Independent</a:t>
                          </a:r>
                          <a:r>
                            <a:rPr lang="en-HK" sz="20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HK" sz="2000" baseline="0" dirty="0" smtClean="0"/>
                            <a:t>but non-uniform 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Uniform</a:t>
                          </a:r>
                          <a:r>
                            <a:rPr lang="en-HK" sz="20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HK" sz="2000" baseline="0" dirty="0" smtClean="0"/>
                            <a:t>but non-independent</a:t>
                          </a:r>
                          <a:endParaRPr lang="en-US" sz="2000" dirty="0"/>
                        </a:p>
                      </a:txBody>
                      <a:tcPr anchor="ctr"/>
                    </a:tc>
                  </a:tr>
                  <a:tr h="5836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Index</a:t>
                          </a:r>
                          <a:r>
                            <a:rPr lang="en-HK" sz="2000" baseline="0" dirty="0" smtClean="0"/>
                            <a:t> needed?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Yes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Index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or random storage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Confidence interval computation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1374" t="-259483" r="-90416" b="-359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1406" t="-259483" r="-402" b="-359483"/>
                          </a:stretch>
                        </a:blipFill>
                      </a:tcPr>
                    </a:tc>
                  </a:tr>
                  <a:tr h="706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Convergence</a:t>
                          </a:r>
                          <a:r>
                            <a:rPr lang="en-HK" sz="2000" baseline="0" dirty="0" smtClean="0"/>
                            <a:t> time</a:t>
                          </a:r>
                          <a:endParaRPr lang="en-US" sz="2000" baseline="0" dirty="0" smtClean="0"/>
                        </a:p>
                        <a:p>
                          <a:pPr algn="ctr"/>
                          <a:r>
                            <a:rPr lang="en-HK" sz="2000" baseline="0" dirty="0" smtClean="0"/>
                            <a:t>(20GB data, 3 tables)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rgbClr val="C00000"/>
                              </a:solidFill>
                            </a:rPr>
                            <a:t>~ 3s</a:t>
                          </a:r>
                          <a:endParaRPr 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 ~ 50s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443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Scalability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rgbClr val="C00000"/>
                              </a:solidFill>
                            </a:rPr>
                            <a:t>Logarithmic</a:t>
                          </a:r>
                          <a:endParaRPr lang="en-US" sz="20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Slightly less than linear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1143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/>
                            <a:t>System</a:t>
                          </a:r>
                          <a:r>
                            <a:rPr lang="en-HK" sz="2000" baseline="0" dirty="0" smtClean="0"/>
                            <a:t> implementation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dirty="0" smtClean="0">
                              <a:solidFill>
                                <a:schemeClr val="tx1"/>
                              </a:solidFill>
                            </a:rPr>
                            <a:t>PostgreSQL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(finished)</a:t>
                          </a:r>
                        </a:p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Oracle (in progress)</a:t>
                          </a:r>
                        </a:p>
                        <a:p>
                          <a:pPr algn="ctr"/>
                          <a:r>
                            <a:rPr lang="en-HK" sz="2000" baseline="0" dirty="0" err="1" smtClean="0">
                              <a:solidFill>
                                <a:schemeClr val="tx1"/>
                              </a:solidFill>
                            </a:rPr>
                            <a:t>SparkSQL</a:t>
                          </a:r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 (in progress)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Informix (internal project)</a:t>
                          </a:r>
                        </a:p>
                        <a:p>
                          <a:pPr algn="ctr"/>
                          <a:r>
                            <a:rPr lang="en-HK" sz="2000" baseline="0" dirty="0" smtClean="0">
                              <a:solidFill>
                                <a:schemeClr val="tx1"/>
                              </a:solidFill>
                            </a:rPr>
                            <a:t>DBO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221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Online Aggregation vs Data Cube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78062"/>
              </p:ext>
            </p:extLst>
          </p:nvPr>
        </p:nvGraphicFramePr>
        <p:xfrm>
          <a:off x="1523997" y="1295401"/>
          <a:ext cx="9144002" cy="48005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39678"/>
                <a:gridCol w="2974508"/>
                <a:gridCol w="3429816"/>
              </a:tblGrid>
              <a:tr h="56605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Online Aggregation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Data Cube</a:t>
                      </a:r>
                      <a:endParaRPr lang="en-US" sz="2000" dirty="0"/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Queries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Online, ad hoc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Offline, fixed</a:t>
                      </a:r>
                      <a:endParaRPr lang="en-US" sz="2000" dirty="0"/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Latency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Seconds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Hours, then milliseconds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Query</a:t>
                      </a:r>
                      <a:r>
                        <a:rPr lang="en-HK" sz="2000" baseline="0" dirty="0" smtClean="0"/>
                        <a:t> mode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 at a 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Batch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Accuracy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Small error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No error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Data</a:t>
                      </a:r>
                      <a:r>
                        <a:rPr lang="en-HK" sz="2000" baseline="0" dirty="0" smtClean="0"/>
                        <a:t> schema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Any (relational,</a:t>
                      </a:r>
                      <a:r>
                        <a:rPr lang="en-HK" sz="2000" baseline="0" dirty="0" smtClean="0">
                          <a:solidFill>
                            <a:srgbClr val="C00000"/>
                          </a:solidFill>
                        </a:rPr>
                        <a:t> graph)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Multidimensional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 cube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HK" sz="2000" baseline="0" dirty="0" smtClean="0"/>
                        <a:t>Work with OLTP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Integrated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Separate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Target</a:t>
                      </a:r>
                      <a:r>
                        <a:rPr lang="en-HK" sz="2000" baseline="0" dirty="0" smtClean="0"/>
                        <a:t> scenario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smtClean="0">
                          <a:solidFill>
                            <a:schemeClr val="tx1"/>
                          </a:solidFill>
                        </a:rPr>
                        <a:t>Online</a:t>
                      </a:r>
                      <a:r>
                        <a:rPr lang="en-HK" sz="2000" baseline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ad hoc, </a:t>
                      </a:r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interactive data analytics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 report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Ripple Join </a:t>
            </a:r>
            <a:r>
              <a:rPr lang="en-US" sz="1800" b="0" dirty="0"/>
              <a:t>[Lipton, Naughton, Schneider, SIGMOD’90]</a:t>
            </a:r>
            <a:endParaRPr lang="en-US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524001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507299"/>
              </p:ext>
            </p:extLst>
          </p:nvPr>
        </p:nvGraphicFramePr>
        <p:xfrm>
          <a:off x="7391400" y="1524001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01867"/>
              </p:ext>
            </p:extLst>
          </p:nvPr>
        </p:nvGraphicFramePr>
        <p:xfrm>
          <a:off x="4399157" y="1524001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3581400" y="3776662"/>
            <a:ext cx="817756" cy="1252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endCxn id="8" idx="1"/>
          </p:cNvCxnSpPr>
          <p:nvPr/>
        </p:nvCxnSpPr>
        <p:spPr bwMode="auto">
          <a:xfrm>
            <a:off x="3581400" y="3776662"/>
            <a:ext cx="817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581400" y="3352800"/>
            <a:ext cx="817756" cy="423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81400" y="3776662"/>
            <a:ext cx="817756" cy="414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6532756" y="3349228"/>
            <a:ext cx="858645" cy="6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6532756" y="2097287"/>
            <a:ext cx="858645" cy="12519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532755" y="3355776"/>
            <a:ext cx="817756" cy="20544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6532756" y="2590801"/>
            <a:ext cx="858645" cy="758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6532756" y="2971800"/>
            <a:ext cx="858645" cy="3839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endCxn id="7" idx="1"/>
          </p:cNvCxnSpPr>
          <p:nvPr/>
        </p:nvCxnSpPr>
        <p:spPr bwMode="auto">
          <a:xfrm>
            <a:off x="6532756" y="3355776"/>
            <a:ext cx="858645" cy="4208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532756" y="3349228"/>
            <a:ext cx="858645" cy="8417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532756" y="3349228"/>
            <a:ext cx="858645" cy="12227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532756" y="3349228"/>
            <a:ext cx="858645" cy="25181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99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Sampling from a B-tree </a:t>
            </a:r>
            <a:r>
              <a:rPr lang="en-HK" sz="1800" b="0" dirty="0"/>
              <a:t>[</a:t>
            </a:r>
            <a:r>
              <a:rPr lang="en-HK" sz="1800" b="0" dirty="0" err="1"/>
              <a:t>Olken</a:t>
            </a:r>
            <a:r>
              <a:rPr lang="en-HK" sz="1800" b="0" dirty="0"/>
              <a:t>, ’93]</a:t>
            </a:r>
            <a:r>
              <a:rPr lang="en-HK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17643"/>
            <a:ext cx="10972800" cy="1349756"/>
          </a:xfrm>
        </p:spPr>
        <p:txBody>
          <a:bodyPr/>
          <a:lstStyle/>
          <a:p>
            <a:r>
              <a:rPr lang="en-HK" dirty="0"/>
              <a:t>Sampling from an aggregate (ranked) B-tree is easy</a:t>
            </a:r>
          </a:p>
          <a:p>
            <a:r>
              <a:rPr lang="en-HK" dirty="0"/>
              <a:t>But</a:t>
            </a:r>
          </a:p>
          <a:p>
            <a:pPr lvl="1"/>
            <a:r>
              <a:rPr lang="en-HK" dirty="0"/>
              <a:t>incurs heavy cost for transactions </a:t>
            </a:r>
          </a:p>
          <a:p>
            <a:pPr lvl="1"/>
            <a:r>
              <a:rPr lang="en-HK" dirty="0"/>
              <a:t>need to modify existing B-tree implementations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182488" y="13716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7059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1824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7582788" y="25908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0963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30107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3898607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786426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674245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439788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77351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8477694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9220200" y="3925186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 bwMode="auto">
          <a:xfrm flipH="1">
            <a:off x="4191001" y="1761846"/>
            <a:ext cx="1292787" cy="891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6" idx="4"/>
            <a:endCxn id="8" idx="0"/>
          </p:cNvCxnSpPr>
          <p:nvPr/>
        </p:nvCxnSpPr>
        <p:spPr bwMode="auto">
          <a:xfrm>
            <a:off x="6211188" y="1828801"/>
            <a:ext cx="0" cy="7885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6" idx="5"/>
          </p:cNvCxnSpPr>
          <p:nvPr/>
        </p:nvCxnSpPr>
        <p:spPr bwMode="auto">
          <a:xfrm>
            <a:off x="6938589" y="1761845"/>
            <a:ext cx="1179370" cy="855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7" idx="3"/>
            <a:endCxn id="10" idx="0"/>
          </p:cNvCxnSpPr>
          <p:nvPr/>
        </p:nvCxnSpPr>
        <p:spPr bwMode="auto">
          <a:xfrm flipH="1">
            <a:off x="2324989" y="3007626"/>
            <a:ext cx="682299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endCxn id="11" idx="0"/>
          </p:cNvCxnSpPr>
          <p:nvPr/>
        </p:nvCxnSpPr>
        <p:spPr bwMode="auto">
          <a:xfrm flipH="1">
            <a:off x="3239388" y="3074582"/>
            <a:ext cx="228600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endCxn id="13" idx="0"/>
          </p:cNvCxnSpPr>
          <p:nvPr/>
        </p:nvCxnSpPr>
        <p:spPr bwMode="auto">
          <a:xfrm>
            <a:off x="3996115" y="3074582"/>
            <a:ext cx="131092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7" idx="5"/>
            <a:endCxn id="14" idx="0"/>
          </p:cNvCxnSpPr>
          <p:nvPr/>
        </p:nvCxnSpPr>
        <p:spPr bwMode="auto">
          <a:xfrm>
            <a:off x="4462090" y="3007626"/>
            <a:ext cx="552937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endCxn id="15" idx="0"/>
          </p:cNvCxnSpPr>
          <p:nvPr/>
        </p:nvCxnSpPr>
        <p:spPr bwMode="auto">
          <a:xfrm flipH="1">
            <a:off x="5902845" y="3074581"/>
            <a:ext cx="50480" cy="87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endCxn id="16" idx="0"/>
          </p:cNvCxnSpPr>
          <p:nvPr/>
        </p:nvCxnSpPr>
        <p:spPr bwMode="auto">
          <a:xfrm>
            <a:off x="6508380" y="3061291"/>
            <a:ext cx="160009" cy="890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endCxn id="17" idx="0"/>
          </p:cNvCxnSpPr>
          <p:nvPr/>
        </p:nvCxnSpPr>
        <p:spPr bwMode="auto">
          <a:xfrm flipH="1">
            <a:off x="7963789" y="3048000"/>
            <a:ext cx="308343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9" idx="4"/>
            <a:endCxn id="18" idx="0"/>
          </p:cNvCxnSpPr>
          <p:nvPr/>
        </p:nvCxnSpPr>
        <p:spPr bwMode="auto">
          <a:xfrm>
            <a:off x="8611488" y="3048001"/>
            <a:ext cx="94806" cy="903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19" idx="0"/>
          </p:cNvCxnSpPr>
          <p:nvPr/>
        </p:nvCxnSpPr>
        <p:spPr bwMode="auto">
          <a:xfrm>
            <a:off x="9060272" y="3007626"/>
            <a:ext cx="388529" cy="91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819676" y="1643808"/>
            <a:ext cx="194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000" b="0" dirty="0"/>
              <a:t>4</a:t>
            </a:r>
            <a:endParaRPr lang="en-US" sz="2000" b="0" dirty="0"/>
          </a:p>
        </p:txBody>
      </p:sp>
      <p:sp>
        <p:nvSpPr>
          <p:cNvPr id="54" name="TextBox 53"/>
          <p:cNvSpPr txBox="1"/>
          <p:nvPr/>
        </p:nvSpPr>
        <p:spPr>
          <a:xfrm>
            <a:off x="6211187" y="1892667"/>
            <a:ext cx="29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000" b="0" dirty="0"/>
              <a:t>2</a:t>
            </a:r>
            <a:endParaRPr lang="en-US" sz="2000" b="0" dirty="0"/>
          </a:p>
        </p:txBody>
      </p:sp>
      <p:sp>
        <p:nvSpPr>
          <p:cNvPr id="55" name="TextBox 54"/>
          <p:cNvSpPr txBox="1"/>
          <p:nvPr/>
        </p:nvSpPr>
        <p:spPr>
          <a:xfrm>
            <a:off x="7259172" y="1692612"/>
            <a:ext cx="29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000" b="0" dirty="0"/>
              <a:t>3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5993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Rejection Sampling </a:t>
            </a:r>
            <a:r>
              <a:rPr lang="en-HK" sz="1800" b="0" dirty="0"/>
              <a:t>[</a:t>
            </a:r>
            <a:r>
              <a:rPr lang="en-HK" sz="1800" b="0" dirty="0" err="1"/>
              <a:t>Olken</a:t>
            </a:r>
            <a:r>
              <a:rPr lang="en-HK" sz="1800" b="0" dirty="0"/>
              <a:t>, ’93]</a:t>
            </a:r>
            <a:r>
              <a:rPr lang="en-HK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53340"/>
            <a:ext cx="10972800" cy="1114059"/>
          </a:xfrm>
        </p:spPr>
        <p:txBody>
          <a:bodyPr/>
          <a:lstStyle/>
          <a:p>
            <a:r>
              <a:rPr lang="en-HK" dirty="0"/>
              <a:t>Imagine each node has maximum </a:t>
            </a:r>
            <a:r>
              <a:rPr lang="en-HK" dirty="0" err="1"/>
              <a:t>fanout</a:t>
            </a:r>
            <a:endParaRPr lang="en-HK" dirty="0"/>
          </a:p>
          <a:p>
            <a:r>
              <a:rPr lang="en-HK" dirty="0"/>
              <a:t>Reject as soon as it walks out of bound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182488" y="13716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7059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1824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7582788" y="25908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0963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30107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3898607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786426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674245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439788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77351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8477694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9220200" y="3925186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 bwMode="auto">
          <a:xfrm flipH="1">
            <a:off x="4191001" y="1761846"/>
            <a:ext cx="1292787" cy="891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6" idx="4"/>
            <a:endCxn id="8" idx="0"/>
          </p:cNvCxnSpPr>
          <p:nvPr/>
        </p:nvCxnSpPr>
        <p:spPr bwMode="auto">
          <a:xfrm>
            <a:off x="6211188" y="1828801"/>
            <a:ext cx="0" cy="7885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6" idx="5"/>
          </p:cNvCxnSpPr>
          <p:nvPr/>
        </p:nvCxnSpPr>
        <p:spPr bwMode="auto">
          <a:xfrm>
            <a:off x="6938589" y="1761845"/>
            <a:ext cx="1179370" cy="855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7" idx="3"/>
            <a:endCxn id="10" idx="0"/>
          </p:cNvCxnSpPr>
          <p:nvPr/>
        </p:nvCxnSpPr>
        <p:spPr bwMode="auto">
          <a:xfrm flipH="1">
            <a:off x="2324989" y="3007626"/>
            <a:ext cx="682299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endCxn id="11" idx="0"/>
          </p:cNvCxnSpPr>
          <p:nvPr/>
        </p:nvCxnSpPr>
        <p:spPr bwMode="auto">
          <a:xfrm flipH="1">
            <a:off x="3239388" y="3074582"/>
            <a:ext cx="228600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endCxn id="13" idx="0"/>
          </p:cNvCxnSpPr>
          <p:nvPr/>
        </p:nvCxnSpPr>
        <p:spPr bwMode="auto">
          <a:xfrm>
            <a:off x="3996115" y="3074582"/>
            <a:ext cx="131092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7" idx="5"/>
            <a:endCxn id="14" idx="0"/>
          </p:cNvCxnSpPr>
          <p:nvPr/>
        </p:nvCxnSpPr>
        <p:spPr bwMode="auto">
          <a:xfrm>
            <a:off x="4462090" y="3007626"/>
            <a:ext cx="552937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endCxn id="15" idx="0"/>
          </p:cNvCxnSpPr>
          <p:nvPr/>
        </p:nvCxnSpPr>
        <p:spPr bwMode="auto">
          <a:xfrm flipH="1">
            <a:off x="5902845" y="3074581"/>
            <a:ext cx="50480" cy="87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endCxn id="16" idx="0"/>
          </p:cNvCxnSpPr>
          <p:nvPr/>
        </p:nvCxnSpPr>
        <p:spPr bwMode="auto">
          <a:xfrm>
            <a:off x="6508380" y="3061291"/>
            <a:ext cx="160009" cy="890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endCxn id="17" idx="0"/>
          </p:cNvCxnSpPr>
          <p:nvPr/>
        </p:nvCxnSpPr>
        <p:spPr bwMode="auto">
          <a:xfrm flipH="1">
            <a:off x="7963789" y="3048000"/>
            <a:ext cx="308343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9" idx="4"/>
            <a:endCxn id="18" idx="0"/>
          </p:cNvCxnSpPr>
          <p:nvPr/>
        </p:nvCxnSpPr>
        <p:spPr bwMode="auto">
          <a:xfrm>
            <a:off x="8611488" y="3048001"/>
            <a:ext cx="94806" cy="903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19" idx="0"/>
          </p:cNvCxnSpPr>
          <p:nvPr/>
        </p:nvCxnSpPr>
        <p:spPr bwMode="auto">
          <a:xfrm>
            <a:off x="9060272" y="3007626"/>
            <a:ext cx="388529" cy="91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743200" y="1710659"/>
            <a:ext cx="2590800" cy="680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815515" y="3023570"/>
            <a:ext cx="275516" cy="8900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5475771" y="3055870"/>
            <a:ext cx="171007" cy="8577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7594718" y="2998381"/>
            <a:ext cx="353977" cy="9533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730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Non-Uniform Sampling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99768"/>
            <a:ext cx="10972800" cy="538963"/>
          </a:xfrm>
        </p:spPr>
        <p:txBody>
          <a:bodyPr/>
          <a:lstStyle/>
          <a:p>
            <a:r>
              <a:rPr lang="en-HK" dirty="0"/>
              <a:t>As long as we can compute the sampling probability, wander join still works</a:t>
            </a:r>
            <a:r>
              <a:rPr lang="en-HK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5182488" y="13716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7059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182488" y="2617381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7582788" y="2590800"/>
            <a:ext cx="2057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0963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30107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3898607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4786426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674245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6439788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7735188" y="3962400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8477694" y="3951767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9220200" y="3925186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6" idx="3"/>
          </p:cNvCxnSpPr>
          <p:nvPr/>
        </p:nvCxnSpPr>
        <p:spPr bwMode="auto">
          <a:xfrm flipH="1">
            <a:off x="4191001" y="1761846"/>
            <a:ext cx="1292787" cy="891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6" idx="4"/>
            <a:endCxn id="8" idx="0"/>
          </p:cNvCxnSpPr>
          <p:nvPr/>
        </p:nvCxnSpPr>
        <p:spPr bwMode="auto">
          <a:xfrm>
            <a:off x="6211188" y="1828801"/>
            <a:ext cx="0" cy="7885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6" idx="5"/>
          </p:cNvCxnSpPr>
          <p:nvPr/>
        </p:nvCxnSpPr>
        <p:spPr bwMode="auto">
          <a:xfrm>
            <a:off x="6938589" y="1761845"/>
            <a:ext cx="1179370" cy="8555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7" idx="3"/>
            <a:endCxn id="10" idx="0"/>
          </p:cNvCxnSpPr>
          <p:nvPr/>
        </p:nvCxnSpPr>
        <p:spPr bwMode="auto">
          <a:xfrm flipH="1">
            <a:off x="2324989" y="3007626"/>
            <a:ext cx="682299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endCxn id="11" idx="0"/>
          </p:cNvCxnSpPr>
          <p:nvPr/>
        </p:nvCxnSpPr>
        <p:spPr bwMode="auto">
          <a:xfrm flipH="1">
            <a:off x="3239388" y="3074582"/>
            <a:ext cx="228600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endCxn id="13" idx="0"/>
          </p:cNvCxnSpPr>
          <p:nvPr/>
        </p:nvCxnSpPr>
        <p:spPr bwMode="auto">
          <a:xfrm>
            <a:off x="3996115" y="3074582"/>
            <a:ext cx="131092" cy="887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7" idx="5"/>
            <a:endCxn id="14" idx="0"/>
          </p:cNvCxnSpPr>
          <p:nvPr/>
        </p:nvCxnSpPr>
        <p:spPr bwMode="auto">
          <a:xfrm>
            <a:off x="4462090" y="3007626"/>
            <a:ext cx="552937" cy="954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endCxn id="15" idx="0"/>
          </p:cNvCxnSpPr>
          <p:nvPr/>
        </p:nvCxnSpPr>
        <p:spPr bwMode="auto">
          <a:xfrm flipH="1">
            <a:off x="5902845" y="3074581"/>
            <a:ext cx="50480" cy="87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endCxn id="16" idx="0"/>
          </p:cNvCxnSpPr>
          <p:nvPr/>
        </p:nvCxnSpPr>
        <p:spPr bwMode="auto">
          <a:xfrm>
            <a:off x="6508380" y="3061291"/>
            <a:ext cx="160009" cy="890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endCxn id="17" idx="0"/>
          </p:cNvCxnSpPr>
          <p:nvPr/>
        </p:nvCxnSpPr>
        <p:spPr bwMode="auto">
          <a:xfrm flipH="1">
            <a:off x="7963789" y="3048000"/>
            <a:ext cx="308343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9" idx="4"/>
            <a:endCxn id="18" idx="0"/>
          </p:cNvCxnSpPr>
          <p:nvPr/>
        </p:nvCxnSpPr>
        <p:spPr bwMode="auto">
          <a:xfrm>
            <a:off x="8611488" y="3048001"/>
            <a:ext cx="94806" cy="903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19" idx="0"/>
          </p:cNvCxnSpPr>
          <p:nvPr/>
        </p:nvCxnSpPr>
        <p:spPr bwMode="auto">
          <a:xfrm>
            <a:off x="9060272" y="3007626"/>
            <a:ext cx="388529" cy="91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75021" y="4564351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20" y="4564351"/>
                <a:ext cx="689345" cy="6705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94716" y="4619130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715" y="4619130"/>
                <a:ext cx="689345" cy="670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72745" y="4617762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744" y="4617762"/>
                <a:ext cx="689345" cy="6705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70354" y="4617762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3⋅4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53" y="4617762"/>
                <a:ext cx="689345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54675" y="4617762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3⋅2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674" y="4617762"/>
                <a:ext cx="689345" cy="6705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82787" y="4624400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3⋅3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786" y="4624400"/>
                <a:ext cx="689345" cy="6705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361622" y="4617762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3⋅3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621" y="4617762"/>
                <a:ext cx="689345" cy="670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104128" y="4624400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3⋅3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127" y="4624400"/>
                <a:ext cx="689345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53793" y="4624602"/>
                <a:ext cx="689345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HK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HK" sz="2000" b="0" i="1">
                              <a:latin typeface="Cambria Math" panose="02040503050406030204" pitchFamily="18" charset="0"/>
                            </a:rPr>
                            <m:t>3⋅2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792" y="4624602"/>
                <a:ext cx="689345" cy="6705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0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</a:t>
            </a:r>
            <a:r>
              <a:rPr lang="en-US" dirty="0" err="1" smtClean="0"/>
              <a:t>BlinkDB</a:t>
            </a:r>
            <a:r>
              <a:rPr lang="en-US" dirty="0"/>
              <a:t> </a:t>
            </a:r>
            <a:r>
              <a:rPr lang="en-US" sz="1800" b="0" dirty="0" smtClean="0"/>
              <a:t>[</a:t>
            </a:r>
            <a:r>
              <a:rPr lang="en-US" sz="1800" b="0" dirty="0"/>
              <a:t>Agarwal, </a:t>
            </a:r>
            <a:r>
              <a:rPr lang="en-US" sz="1800" b="0" dirty="0" err="1"/>
              <a:t>Mozafari</a:t>
            </a:r>
            <a:r>
              <a:rPr lang="en-US" sz="1800" b="0" dirty="0"/>
              <a:t>, Panda, Milner, Madden, </a:t>
            </a:r>
            <a:r>
              <a:rPr lang="en-US" sz="1800" b="0" dirty="0" err="1"/>
              <a:t>Stoica</a:t>
            </a:r>
            <a:r>
              <a:rPr lang="en-US" sz="1800" b="0" dirty="0"/>
              <a:t>, ’13]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01197"/>
              </p:ext>
            </p:extLst>
          </p:nvPr>
        </p:nvGraphicFramePr>
        <p:xfrm>
          <a:off x="1524000" y="1295401"/>
          <a:ext cx="9144002" cy="45338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39678"/>
                <a:gridCol w="2887973"/>
                <a:gridCol w="3516351"/>
              </a:tblGrid>
              <a:tr h="54620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Wander Join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err="1" smtClean="0"/>
                        <a:t>BlinkDB</a:t>
                      </a:r>
                      <a:endParaRPr lang="en-US" sz="2000" dirty="0"/>
                    </a:p>
                  </a:txBody>
                  <a:tcPr anchor="ctr"/>
                </a:tc>
              </a:tr>
              <a:tr h="546206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Methodology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Query </a:t>
                      </a:r>
                      <a:r>
                        <a:rPr lang="en-HK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Sampling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Sampling</a:t>
                      </a:r>
                      <a:r>
                        <a:rPr lang="en-HK" sz="2000" baseline="0" dirty="0" smtClean="0"/>
                        <a:t> </a:t>
                      </a:r>
                      <a:r>
                        <a:rPr lang="en-HK" sz="2000" baseline="0" dirty="0" smtClean="0">
                          <a:sym typeface="Wingdings" panose="05000000000000000000" pitchFamily="2" charset="2"/>
                        </a:rPr>
                        <a:t> Query</a:t>
                      </a:r>
                      <a:endParaRPr lang="en-US" sz="2000" dirty="0"/>
                    </a:p>
                  </a:txBody>
                  <a:tcPr anchor="ctr"/>
                </a:tc>
              </a:tr>
              <a:tr h="546206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Sampling</a:t>
                      </a:r>
                      <a:r>
                        <a:rPr lang="en-HK" sz="2000" baseline="0" dirty="0" smtClean="0"/>
                        <a:t> method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Random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 walks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Stratified sampling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76456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Joins</a:t>
                      </a:r>
                      <a:r>
                        <a:rPr lang="en-HK" sz="2000" baseline="0" dirty="0" smtClean="0"/>
                        <a:t> supported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Any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Big table joining a</a:t>
                      </a:r>
                      <a:r>
                        <a:rPr lang="en-HK" sz="2000" baseline="0" dirty="0" smtClean="0">
                          <a:solidFill>
                            <a:schemeClr val="tx1"/>
                          </a:solidFill>
                        </a:rPr>
                        <a:t> small table (no sampling on small table)</a:t>
                      </a:r>
                    </a:p>
                  </a:txBody>
                  <a:tcPr anchor="ctr"/>
                </a:tc>
              </a:tr>
              <a:tr h="546206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Error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Reduce</a:t>
                      </a:r>
                      <a:r>
                        <a:rPr lang="en-HK" sz="2000" baseline="0" dirty="0" smtClean="0">
                          <a:solidFill>
                            <a:srgbClr val="C00000"/>
                          </a:solidFill>
                        </a:rPr>
                        <a:t> over time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Fixed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6206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Data</a:t>
                      </a:r>
                      <a:r>
                        <a:rPr lang="en-HK" sz="2000" baseline="0" dirty="0" smtClean="0"/>
                        <a:t> schema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Any (relational,</a:t>
                      </a:r>
                      <a:r>
                        <a:rPr lang="en-HK" sz="2000" baseline="0" dirty="0" smtClean="0">
                          <a:solidFill>
                            <a:srgbClr val="C00000"/>
                          </a:solidFill>
                        </a:rPr>
                        <a:t> graph)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Star / snowflake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68429">
                <a:tc>
                  <a:txBody>
                    <a:bodyPr/>
                    <a:lstStyle/>
                    <a:p>
                      <a:pPr algn="ctr"/>
                      <a:r>
                        <a:rPr lang="en-HK" sz="2000" baseline="0" dirty="0" smtClean="0"/>
                        <a:t>Work with OLTP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Integrated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chemeClr val="tx1"/>
                          </a:solidFill>
                        </a:rPr>
                        <a:t>Separate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/>
                        <a:t>Group-by support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Unbalanced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sz="2000" dirty="0" smtClean="0">
                          <a:solidFill>
                            <a:srgbClr val="C00000"/>
                          </a:solidFill>
                        </a:rPr>
                        <a:t>Balanced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2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Analytical Queries (TPC-H)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l_extendedprice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(1 -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l_discount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customer,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lineitem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orders, nation, region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c_custkey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o_custkey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l_orderkey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o_orderkey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l_returnflag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'R'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c_nationkey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n_nationkey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n_regionkey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r_regionkey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'ASIA'</a:t>
            </a:r>
            <a:endParaRPr lang="en-US" sz="2800" b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This query finds the total revenue loss due to returned orders in a given region.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Online Aggregation </a:t>
            </a:r>
            <a:r>
              <a:rPr lang="en-US" sz="1800" b="0" dirty="0"/>
              <a:t>[Haas, </a:t>
            </a:r>
            <a:r>
              <a:rPr lang="en-US" sz="1800" b="0" dirty="0" err="1"/>
              <a:t>Hellerstein</a:t>
            </a:r>
            <a:r>
              <a:rPr lang="en-US" sz="1800" b="0" dirty="0"/>
              <a:t>, </a:t>
            </a:r>
            <a:r>
              <a:rPr lang="en-US" sz="1800" b="0" dirty="0" smtClean="0"/>
              <a:t>Wang, </a:t>
            </a:r>
            <a:r>
              <a:rPr lang="en-US" sz="1800" b="0" dirty="0"/>
              <a:t>SIGMOD’97]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SELECT </a:t>
                </a:r>
                <a:r>
                  <a:rPr lang="en-US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ONLINE 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SUM(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l_extendedprice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* (1 -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l_discount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FROM customer,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lineitem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orders, nation, region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WHERE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c_custkey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o_custkey</a:t>
                </a:r>
                <a:endPara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AND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l_orderkey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o_orderkey</a:t>
                </a:r>
                <a:endPara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AND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l_returnflag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'R'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AND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c_nationkey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n_nationkey</a:t>
                </a:r>
                <a:endPara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AND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n_regionkey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r_regionkey</a:t>
                </a:r>
                <a:endPara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AND </a:t>
                </a:r>
                <a:r>
                  <a:rPr lang="en-US" sz="20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r_name</a:t>
                </a:r>
                <a:r>
                  <a:rPr lang="en-US" sz="20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'ASIA'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WITHTIME 60000 CONFIDENCE 95 REPORTINTERVAL 1000</a:t>
                </a:r>
              </a:p>
              <a:p>
                <a:pPr marL="0" indent="0">
                  <a:buNone/>
                </a:pPr>
                <a:endParaRPr lang="en-US" dirty="0">
                  <a:cs typeface="Courier New" panose="02070309020205020404" pitchFamily="49" charset="0"/>
                </a:endParaRPr>
              </a:p>
              <a:p>
                <a:pPr marL="0" indent="0" algn="ctr">
                  <a:buNone/>
                </a:pPr>
                <a:r>
                  <a:rPr lang="en-HK" b="0" dirty="0" smtClean="0">
                    <a:cs typeface="Courier New" panose="02070309020205020404" pitchFamily="49" charset="0"/>
                  </a:rPr>
                  <a:t>Confidence interval: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b="0" i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HK" i="1"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acc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−</m:t>
                            </m:r>
                            <m:r>
                              <a:rPr lang="en-HK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𝜀</m:t>
                            </m:r>
                            <m: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&lt;</m:t>
                            </m:r>
                            <m: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𝑌</m:t>
                            </m:r>
                            <m: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&lt;</m:t>
                            </m:r>
                            <m:acc>
                              <m:accPr>
                                <m:chr m:val="̃"/>
                                <m:ctrlPr>
                                  <a:rPr lang="en-HK" b="0" i="1" smtClean="0"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accPr>
                              <m:e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n-HK" b="0" i="1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+</m:t>
                            </m:r>
                            <m:r>
                              <a:rPr lang="en-HK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𝜀</m:t>
                            </m:r>
                          </m:e>
                        </m:d>
                      </m:e>
                    </m:func>
                    <m:r>
                      <a:rPr lang="en-HK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&gt;</m:t>
                    </m:r>
                    <m:r>
                      <a:rPr lang="en-H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0.95</m:t>
                    </m:r>
                  </m:oMath>
                </a14:m>
                <a:endParaRPr lang="en-US" dirty="0">
                  <a:solidFill>
                    <a:srgbClr val="C00000"/>
                  </a:solidFill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56" t="-56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11408878" cy="31670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05000" y="2590800"/>
                <a:ext cx="555344" cy="593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HK" sz="32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accPr>
                        <m:e>
                          <m:r>
                            <a:rPr lang="en-HK" sz="32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90800"/>
                <a:ext cx="555344" cy="5937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905000" y="3454617"/>
                <a:ext cx="1244443" cy="593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HK" sz="320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accPr>
                        <m:e>
                          <m:r>
                            <a:rPr lang="en-HK" sz="32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𝑌</m:t>
                          </m:r>
                        </m:e>
                      </m:acc>
                      <m:r>
                        <a:rPr lang="en-HK" sz="3200" b="0" i="1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−</m:t>
                      </m:r>
                      <m:r>
                        <a:rPr lang="en-HK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𝜀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454617"/>
                <a:ext cx="1244443" cy="5937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905000" y="1871886"/>
                <a:ext cx="1244443" cy="5937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HK" sz="320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accPr>
                        <m:e>
                          <m:r>
                            <a:rPr lang="en-HK" sz="3200" i="1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𝑌</m:t>
                          </m:r>
                        </m:e>
                      </m:acc>
                      <m:r>
                        <a:rPr lang="en-HK" sz="32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+</m:t>
                      </m:r>
                      <m:r>
                        <a:rPr lang="en-HK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𝜀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871886"/>
                <a:ext cx="1244443" cy="5937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40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Ripple Join </a:t>
            </a:r>
            <a:r>
              <a:rPr lang="en-US" sz="1800" b="0" dirty="0"/>
              <a:t>[Haas, </a:t>
            </a:r>
            <a:r>
              <a:rPr lang="en-US" sz="1800" b="0" dirty="0" err="1"/>
              <a:t>Hellerstein</a:t>
            </a:r>
            <a:r>
              <a:rPr lang="en-US" sz="1800" b="0" dirty="0"/>
              <a:t>, SIGMOD’99]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10972800" cy="2590800"/>
          </a:xfrm>
        </p:spPr>
        <p:txBody>
          <a:bodyPr/>
          <a:lstStyle/>
          <a:p>
            <a:r>
              <a:rPr lang="en-US" dirty="0" smtClean="0"/>
              <a:t>Store tuples in each table in random order</a:t>
            </a:r>
          </a:p>
          <a:p>
            <a:r>
              <a:rPr lang="en-US" dirty="0" smtClean="0"/>
              <a:t>In each step</a:t>
            </a:r>
          </a:p>
          <a:p>
            <a:pPr lvl="1"/>
            <a:r>
              <a:rPr lang="en-US" dirty="0" smtClean="0"/>
              <a:t>Reads the next tuple from a table in a round-robin fashion</a:t>
            </a:r>
          </a:p>
          <a:p>
            <a:pPr lvl="1"/>
            <a:r>
              <a:rPr lang="en-US" dirty="0" smtClean="0"/>
              <a:t>Join with sampled tuples from other tables</a:t>
            </a:r>
          </a:p>
          <a:p>
            <a:r>
              <a:rPr lang="en-US" dirty="0" smtClean="0"/>
              <a:t>Works well for full Cartesian product</a:t>
            </a:r>
          </a:p>
          <a:p>
            <a:pPr lvl="1"/>
            <a:r>
              <a:rPr lang="en-US" dirty="0" smtClean="0"/>
              <a:t>But most joins are sparse …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08" y="1153886"/>
            <a:ext cx="1121718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4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 Running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86500"/>
              </p:ext>
            </p:extLst>
          </p:nvPr>
        </p:nvGraphicFramePr>
        <p:xfrm>
          <a:off x="1981200" y="1524001"/>
          <a:ext cx="16002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636231"/>
              </p:ext>
            </p:extLst>
          </p:nvPr>
        </p:nvGraphicFramePr>
        <p:xfrm>
          <a:off x="7391400" y="1524001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833390"/>
              </p:ext>
            </p:extLst>
          </p:nvPr>
        </p:nvGraphicFramePr>
        <p:xfrm>
          <a:off x="4399157" y="1524001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3162300" y="2151321"/>
            <a:ext cx="5867400" cy="1066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sz="2800" dirty="0">
                <a:solidFill>
                  <a:srgbClr val="FF6600"/>
                </a:solidFill>
                <a:latin typeface="Calibri" panose="020F0502020204030204" pitchFamily="34" charset="0"/>
              </a:rPr>
              <a:t>What’s the total revenue of all orders from customers in China? </a:t>
            </a:r>
            <a:endParaRPr lang="en-US" sz="2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 bwMode="auto">
              <a:xfrm>
                <a:off x="2324100" y="3513396"/>
                <a:ext cx="7543800" cy="2515929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HK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size of each table,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# tuples taken from each table</a:t>
                </a:r>
              </a:p>
              <a:p>
                <a14:m>
                  <m:oMath xmlns:m="http://schemas.openxmlformats.org/officeDocument/2006/math">
                    <m:r>
                      <a:rPr lang="en-HK" sz="2400" b="0" i="1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HK" sz="2400" b="0" dirty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: # estimators,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HK" sz="2400" b="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HK" sz="24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HK" sz="24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HK" sz="2400" b="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HK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  <m:sSup>
                        <m:sSup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HK" sz="24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HK" sz="24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100" y="3513395"/>
                <a:ext cx="7543800" cy="2515929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5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Join as a 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746472" y="2276057"/>
            <a:ext cx="167114" cy="1736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746472" y="2796958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746472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4746472" y="3838761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4746472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4746472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999830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999830" y="2796958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5999830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999830" y="3838761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5999830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5999830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5999830" y="5401465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999830" y="5922366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253189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253189" y="2796958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7253189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7253189" y="3838761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7253189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7253189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7253189" y="5401465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7253189" y="5922366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" name="Straight Connector 27"/>
          <p:cNvCxnSpPr>
            <a:stCxn id="6" idx="5"/>
            <a:endCxn id="14" idx="1"/>
          </p:cNvCxnSpPr>
          <p:nvPr/>
        </p:nvCxnSpPr>
        <p:spPr bwMode="auto">
          <a:xfrm>
            <a:off x="4889113" y="2424262"/>
            <a:ext cx="1135191" cy="919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2" idx="2"/>
          </p:cNvCxnSpPr>
          <p:nvPr/>
        </p:nvCxnSpPr>
        <p:spPr bwMode="auto">
          <a:xfrm flipV="1">
            <a:off x="4889115" y="2362875"/>
            <a:ext cx="1110717" cy="15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6"/>
            <a:endCxn id="13" idx="2"/>
          </p:cNvCxnSpPr>
          <p:nvPr/>
        </p:nvCxnSpPr>
        <p:spPr bwMode="auto">
          <a:xfrm>
            <a:off x="4913586" y="2362873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20" idx="6"/>
          </p:cNvCxnSpPr>
          <p:nvPr/>
        </p:nvCxnSpPr>
        <p:spPr bwMode="auto">
          <a:xfrm>
            <a:off x="6166945" y="2362873"/>
            <a:ext cx="12533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1" idx="1"/>
          </p:cNvCxnSpPr>
          <p:nvPr/>
        </p:nvCxnSpPr>
        <p:spPr bwMode="auto">
          <a:xfrm>
            <a:off x="6166947" y="2362875"/>
            <a:ext cx="1110717" cy="459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3" idx="5"/>
            <a:endCxn id="23" idx="1"/>
          </p:cNvCxnSpPr>
          <p:nvPr/>
        </p:nvCxnSpPr>
        <p:spPr bwMode="auto">
          <a:xfrm>
            <a:off x="6142472" y="2945164"/>
            <a:ext cx="1135191" cy="919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4" idx="5"/>
            <a:endCxn id="25" idx="1"/>
          </p:cNvCxnSpPr>
          <p:nvPr/>
        </p:nvCxnSpPr>
        <p:spPr bwMode="auto">
          <a:xfrm>
            <a:off x="6142472" y="3466065"/>
            <a:ext cx="1135191" cy="1439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7" idx="5"/>
            <a:endCxn id="15" idx="1"/>
          </p:cNvCxnSpPr>
          <p:nvPr/>
        </p:nvCxnSpPr>
        <p:spPr bwMode="auto">
          <a:xfrm>
            <a:off x="4889113" y="2945164"/>
            <a:ext cx="1135191" cy="919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8" idx="5"/>
            <a:endCxn id="17" idx="1"/>
          </p:cNvCxnSpPr>
          <p:nvPr/>
        </p:nvCxnSpPr>
        <p:spPr bwMode="auto">
          <a:xfrm>
            <a:off x="4889113" y="3466065"/>
            <a:ext cx="1135191" cy="1439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9" idx="5"/>
            <a:endCxn id="19" idx="1"/>
          </p:cNvCxnSpPr>
          <p:nvPr/>
        </p:nvCxnSpPr>
        <p:spPr bwMode="auto">
          <a:xfrm>
            <a:off x="4889113" y="3986967"/>
            <a:ext cx="1135191" cy="19608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7" idx="6"/>
            <a:endCxn id="26" idx="0"/>
          </p:cNvCxnSpPr>
          <p:nvPr/>
        </p:nvCxnSpPr>
        <p:spPr bwMode="auto">
          <a:xfrm>
            <a:off x="6166945" y="4967380"/>
            <a:ext cx="1169801" cy="434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6" idx="5"/>
            <a:endCxn id="27" idx="2"/>
          </p:cNvCxnSpPr>
          <p:nvPr/>
        </p:nvCxnSpPr>
        <p:spPr bwMode="auto">
          <a:xfrm>
            <a:off x="6142472" y="4507868"/>
            <a:ext cx="1110717" cy="15013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" idx="6"/>
            <a:endCxn id="15" idx="3"/>
          </p:cNvCxnSpPr>
          <p:nvPr/>
        </p:nvCxnSpPr>
        <p:spPr bwMode="auto">
          <a:xfrm flipV="1">
            <a:off x="4913588" y="3986968"/>
            <a:ext cx="1110717" cy="459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1" idx="6"/>
            <a:endCxn id="17" idx="2"/>
          </p:cNvCxnSpPr>
          <p:nvPr/>
        </p:nvCxnSpPr>
        <p:spPr bwMode="auto">
          <a:xfrm>
            <a:off x="4913586" y="4967380"/>
            <a:ext cx="10862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9" idx="6"/>
            <a:endCxn id="15" idx="2"/>
          </p:cNvCxnSpPr>
          <p:nvPr/>
        </p:nvCxnSpPr>
        <p:spPr bwMode="auto">
          <a:xfrm>
            <a:off x="4913586" y="3925578"/>
            <a:ext cx="10862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3" idx="7"/>
            <a:endCxn id="20" idx="3"/>
          </p:cNvCxnSpPr>
          <p:nvPr/>
        </p:nvCxnSpPr>
        <p:spPr bwMode="auto">
          <a:xfrm flipV="1">
            <a:off x="6142472" y="2424262"/>
            <a:ext cx="1135191" cy="398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4" idx="6"/>
            <a:endCxn id="21" idx="2"/>
          </p:cNvCxnSpPr>
          <p:nvPr/>
        </p:nvCxnSpPr>
        <p:spPr bwMode="auto">
          <a:xfrm flipV="1">
            <a:off x="6166945" y="2883775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5" idx="5"/>
            <a:endCxn id="26" idx="0"/>
          </p:cNvCxnSpPr>
          <p:nvPr/>
        </p:nvCxnSpPr>
        <p:spPr bwMode="auto">
          <a:xfrm>
            <a:off x="6142472" y="3986967"/>
            <a:ext cx="1194275" cy="1414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4746472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49"/>
          <p:cNvSpPr/>
          <p:nvPr/>
        </p:nvSpPr>
        <p:spPr bwMode="auto">
          <a:xfrm>
            <a:off x="5999830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7253189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2" name="Straight Connector 51"/>
          <p:cNvCxnSpPr>
            <a:endCxn id="50" idx="2"/>
          </p:cNvCxnSpPr>
          <p:nvPr/>
        </p:nvCxnSpPr>
        <p:spPr bwMode="auto">
          <a:xfrm flipV="1">
            <a:off x="4889115" y="2362875"/>
            <a:ext cx="1110717" cy="15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endCxn id="51" idx="6"/>
          </p:cNvCxnSpPr>
          <p:nvPr/>
        </p:nvCxnSpPr>
        <p:spPr bwMode="auto">
          <a:xfrm>
            <a:off x="6166945" y="2362873"/>
            <a:ext cx="12533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5800" y="1371600"/>
                <a:ext cx="4038600" cy="690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HK" sz="3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3600" b="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b="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sz="3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3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36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b="0" dirty="0"/>
                  <a:t> </a:t>
                </a:r>
                <a:r>
                  <a:rPr lang="en-US" sz="36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371600"/>
                <a:ext cx="4038600" cy="6909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1219200" y="1868278"/>
            <a:ext cx="3169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Conceptual only</a:t>
            </a:r>
          </a:p>
          <a:p>
            <a:r>
              <a:rPr lang="en-HK" sz="2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Never materialized</a:t>
            </a:r>
            <a:endParaRPr lang="en-US" sz="2800" b="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7" name="Straight Connector 86"/>
          <p:cNvCxnSpPr>
            <a:stCxn id="7" idx="6"/>
            <a:endCxn id="14" idx="2"/>
          </p:cNvCxnSpPr>
          <p:nvPr/>
        </p:nvCxnSpPr>
        <p:spPr bwMode="auto">
          <a:xfrm>
            <a:off x="4913586" y="2883775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7" idx="4"/>
            <a:endCxn id="16" idx="1"/>
          </p:cNvCxnSpPr>
          <p:nvPr/>
        </p:nvCxnSpPr>
        <p:spPr bwMode="auto">
          <a:xfrm>
            <a:off x="4830029" y="2970592"/>
            <a:ext cx="1194274" cy="1414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41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Join as a 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746472" y="2276057"/>
            <a:ext cx="167114" cy="1736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746472" y="2796958"/>
            <a:ext cx="167114" cy="1736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4746472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4746472" y="3838761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4746472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4746472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999830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5999830" y="2796958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5999830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999830" y="3838761"/>
            <a:ext cx="167114" cy="1736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5999830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5999830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5999830" y="5401465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5999830" y="5922366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 bwMode="auto">
          <a:xfrm>
            <a:off x="7253189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253189" y="2796958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7253189" y="3317859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7253189" y="3838761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7253189" y="4359662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7253189" y="4880563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7253189" y="5401465"/>
            <a:ext cx="167114" cy="1736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 bwMode="auto">
          <a:xfrm>
            <a:off x="7253189" y="5922366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" name="Straight Connector 27"/>
          <p:cNvCxnSpPr>
            <a:stCxn id="6" idx="5"/>
            <a:endCxn id="14" idx="1"/>
          </p:cNvCxnSpPr>
          <p:nvPr/>
        </p:nvCxnSpPr>
        <p:spPr bwMode="auto">
          <a:xfrm>
            <a:off x="4889113" y="2424262"/>
            <a:ext cx="1135191" cy="919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endCxn id="12" idx="2"/>
          </p:cNvCxnSpPr>
          <p:nvPr/>
        </p:nvCxnSpPr>
        <p:spPr bwMode="auto">
          <a:xfrm flipV="1">
            <a:off x="4889115" y="2362875"/>
            <a:ext cx="1110717" cy="15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6"/>
            <a:endCxn id="13" idx="2"/>
          </p:cNvCxnSpPr>
          <p:nvPr/>
        </p:nvCxnSpPr>
        <p:spPr bwMode="auto">
          <a:xfrm>
            <a:off x="4913586" y="2362873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20" idx="6"/>
          </p:cNvCxnSpPr>
          <p:nvPr/>
        </p:nvCxnSpPr>
        <p:spPr bwMode="auto">
          <a:xfrm>
            <a:off x="6166945" y="2362873"/>
            <a:ext cx="12533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1" idx="1"/>
          </p:cNvCxnSpPr>
          <p:nvPr/>
        </p:nvCxnSpPr>
        <p:spPr bwMode="auto">
          <a:xfrm>
            <a:off x="6166947" y="2362875"/>
            <a:ext cx="1110717" cy="459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3" idx="5"/>
            <a:endCxn id="23" idx="1"/>
          </p:cNvCxnSpPr>
          <p:nvPr/>
        </p:nvCxnSpPr>
        <p:spPr bwMode="auto">
          <a:xfrm>
            <a:off x="6142472" y="2945164"/>
            <a:ext cx="1135191" cy="919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4" idx="5"/>
            <a:endCxn id="25" idx="1"/>
          </p:cNvCxnSpPr>
          <p:nvPr/>
        </p:nvCxnSpPr>
        <p:spPr bwMode="auto">
          <a:xfrm>
            <a:off x="6142472" y="3466065"/>
            <a:ext cx="1135191" cy="1439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7" idx="5"/>
            <a:endCxn id="15" idx="1"/>
          </p:cNvCxnSpPr>
          <p:nvPr/>
        </p:nvCxnSpPr>
        <p:spPr bwMode="auto">
          <a:xfrm>
            <a:off x="4889113" y="2945164"/>
            <a:ext cx="1135191" cy="9190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8" idx="5"/>
            <a:endCxn id="17" idx="1"/>
          </p:cNvCxnSpPr>
          <p:nvPr/>
        </p:nvCxnSpPr>
        <p:spPr bwMode="auto">
          <a:xfrm>
            <a:off x="4889113" y="3466065"/>
            <a:ext cx="1135191" cy="1439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9" idx="5"/>
            <a:endCxn id="19" idx="1"/>
          </p:cNvCxnSpPr>
          <p:nvPr/>
        </p:nvCxnSpPr>
        <p:spPr bwMode="auto">
          <a:xfrm>
            <a:off x="4889113" y="3986967"/>
            <a:ext cx="1135191" cy="19608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7" idx="6"/>
            <a:endCxn id="26" idx="0"/>
          </p:cNvCxnSpPr>
          <p:nvPr/>
        </p:nvCxnSpPr>
        <p:spPr bwMode="auto">
          <a:xfrm>
            <a:off x="6166945" y="4967380"/>
            <a:ext cx="1169801" cy="434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6" idx="5"/>
            <a:endCxn id="27" idx="2"/>
          </p:cNvCxnSpPr>
          <p:nvPr/>
        </p:nvCxnSpPr>
        <p:spPr bwMode="auto">
          <a:xfrm>
            <a:off x="6142472" y="4507868"/>
            <a:ext cx="1110717" cy="15013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0" idx="6"/>
            <a:endCxn id="15" idx="3"/>
          </p:cNvCxnSpPr>
          <p:nvPr/>
        </p:nvCxnSpPr>
        <p:spPr bwMode="auto">
          <a:xfrm flipV="1">
            <a:off x="4913588" y="3986968"/>
            <a:ext cx="1110717" cy="459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1" idx="6"/>
            <a:endCxn id="17" idx="2"/>
          </p:cNvCxnSpPr>
          <p:nvPr/>
        </p:nvCxnSpPr>
        <p:spPr bwMode="auto">
          <a:xfrm>
            <a:off x="4913586" y="4967380"/>
            <a:ext cx="10862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9" idx="6"/>
            <a:endCxn id="15" idx="2"/>
          </p:cNvCxnSpPr>
          <p:nvPr/>
        </p:nvCxnSpPr>
        <p:spPr bwMode="auto">
          <a:xfrm>
            <a:off x="4913586" y="3925578"/>
            <a:ext cx="10862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3" idx="7"/>
            <a:endCxn id="20" idx="3"/>
          </p:cNvCxnSpPr>
          <p:nvPr/>
        </p:nvCxnSpPr>
        <p:spPr bwMode="auto">
          <a:xfrm flipV="1">
            <a:off x="6142472" y="2424262"/>
            <a:ext cx="1135191" cy="3981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4" idx="6"/>
            <a:endCxn id="21" idx="2"/>
          </p:cNvCxnSpPr>
          <p:nvPr/>
        </p:nvCxnSpPr>
        <p:spPr bwMode="auto">
          <a:xfrm flipV="1">
            <a:off x="6166945" y="2883775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5" idx="5"/>
            <a:endCxn id="26" idx="0"/>
          </p:cNvCxnSpPr>
          <p:nvPr/>
        </p:nvCxnSpPr>
        <p:spPr bwMode="auto">
          <a:xfrm>
            <a:off x="6142472" y="3986967"/>
            <a:ext cx="1194275" cy="14144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4746472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49"/>
          <p:cNvSpPr/>
          <p:nvPr/>
        </p:nvSpPr>
        <p:spPr bwMode="auto">
          <a:xfrm>
            <a:off x="5999830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7253189" y="2276057"/>
            <a:ext cx="167114" cy="17363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2" name="Straight Connector 51"/>
          <p:cNvCxnSpPr>
            <a:endCxn id="50" idx="2"/>
          </p:cNvCxnSpPr>
          <p:nvPr/>
        </p:nvCxnSpPr>
        <p:spPr bwMode="auto">
          <a:xfrm flipV="1">
            <a:off x="4889115" y="2362875"/>
            <a:ext cx="1110717" cy="154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endCxn id="51" idx="6"/>
          </p:cNvCxnSpPr>
          <p:nvPr/>
        </p:nvCxnSpPr>
        <p:spPr bwMode="auto">
          <a:xfrm>
            <a:off x="6166945" y="2362873"/>
            <a:ext cx="12533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5800" y="1371600"/>
                <a:ext cx="4038600" cy="690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HK" sz="3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3600" b="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b="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sz="3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3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HK" sz="36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b="0" dirty="0"/>
                  <a:t> </a:t>
                </a:r>
                <a:r>
                  <a:rPr lang="en-US" sz="36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371600"/>
                <a:ext cx="4038600" cy="6909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1219200" y="1868278"/>
            <a:ext cx="3169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2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Conceptual only</a:t>
            </a:r>
          </a:p>
          <a:p>
            <a:r>
              <a:rPr lang="en-HK" sz="2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Never materialized</a:t>
            </a:r>
            <a:endParaRPr lang="en-US" sz="2800" b="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69" name="Straight Connector 68"/>
          <p:cNvCxnSpPr>
            <a:stCxn id="7" idx="6"/>
            <a:endCxn id="14" idx="2"/>
          </p:cNvCxnSpPr>
          <p:nvPr/>
        </p:nvCxnSpPr>
        <p:spPr bwMode="auto">
          <a:xfrm>
            <a:off x="4913586" y="2883775"/>
            <a:ext cx="1086244" cy="5209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7" idx="4"/>
            <a:endCxn id="16" idx="1"/>
          </p:cNvCxnSpPr>
          <p:nvPr/>
        </p:nvCxnSpPr>
        <p:spPr bwMode="auto">
          <a:xfrm>
            <a:off x="4830029" y="2970592"/>
            <a:ext cx="1194274" cy="14144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693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as a Graph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407879"/>
              </p:ext>
            </p:extLst>
          </p:nvPr>
        </p:nvGraphicFramePr>
        <p:xfrm>
          <a:off x="3352800" y="1383392"/>
          <a:ext cx="1600200" cy="45053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0125"/>
                <a:gridCol w="600075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Wander Join: Online Aggregation via Random Walks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1AAE-3C2A-4EFA-BA52-0DE96F085E6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099764"/>
              </p:ext>
            </p:extLst>
          </p:nvPr>
        </p:nvGraphicFramePr>
        <p:xfrm>
          <a:off x="8763000" y="1383392"/>
          <a:ext cx="2819400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29207"/>
                <a:gridCol w="82339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ItemID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$230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7001"/>
              </p:ext>
            </p:extLst>
          </p:nvPr>
        </p:nvGraphicFramePr>
        <p:xfrm>
          <a:off x="5770757" y="1383392"/>
          <a:ext cx="2133599" cy="45053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799"/>
                <a:gridCol w="1066800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BuyerID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4953000" y="3212191"/>
            <a:ext cx="817756" cy="423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953000" y="3636053"/>
            <a:ext cx="817756" cy="1252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53000" y="3636053"/>
            <a:ext cx="817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953000" y="3636053"/>
            <a:ext cx="817756" cy="414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953000" y="1992991"/>
            <a:ext cx="817756" cy="804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4926419" y="2416855"/>
            <a:ext cx="838070" cy="414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938823" y="1981085"/>
            <a:ext cx="846110" cy="1252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938823" y="2820477"/>
            <a:ext cx="838200" cy="16323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938823" y="2831191"/>
            <a:ext cx="838200" cy="24604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938823" y="4452824"/>
            <a:ext cx="838200" cy="1205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7895777" y="1992992"/>
            <a:ext cx="867093" cy="12406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904355" y="2416854"/>
            <a:ext cx="878958" cy="107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7904355" y="2831525"/>
            <a:ext cx="878958" cy="21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904355" y="3222908"/>
            <a:ext cx="878958" cy="21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7894133" y="2863672"/>
            <a:ext cx="889180" cy="772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887867" y="2008321"/>
            <a:ext cx="895447" cy="2053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894134" y="2438203"/>
            <a:ext cx="895447" cy="2053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8" idx="3"/>
          </p:cNvCxnSpPr>
          <p:nvPr/>
        </p:nvCxnSpPr>
        <p:spPr bwMode="auto">
          <a:xfrm>
            <a:off x="7904356" y="3636054"/>
            <a:ext cx="860417" cy="12312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904356" y="3255054"/>
            <a:ext cx="860079" cy="2037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7900643" y="2429752"/>
            <a:ext cx="878958" cy="3266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171914" y="2117008"/>
            <a:ext cx="3073400" cy="2816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SUM(Price)</a:t>
            </a:r>
            <a:endParaRPr lang="en-US" dirty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Customers C,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Orders O,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Items I</a:t>
            </a: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C.Nation</a:t>
            </a:r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‘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China’    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C.CID =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O.BuyerID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O.OrderID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HK" dirty="0" err="1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I.OrderID</a:t>
            </a:r>
            <a:endParaRPr lang="en-HK" dirty="0" smtClean="0">
              <a:solidFill>
                <a:srgbClr val="FF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HK" dirty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HK" dirty="0" smtClean="0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14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article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GRAHAM@KUEDRPNTSVWZY5H8" val="4601"/>
  <p:tag name="FIRSTGRAHAM@8NUCJLMQVQWYY57I" val="3974"/>
</p:tagLst>
</file>

<file path=ppt/theme/theme1.xml><?xml version="1.0" encoding="utf-8"?>
<a:theme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BE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Futura Md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22790</TotalTime>
  <Words>1793</Words>
  <Application>Microsoft Office PowerPoint</Application>
  <PresentationFormat>Widescreen</PresentationFormat>
  <Paragraphs>858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新細明體</vt:lpstr>
      <vt:lpstr>Aharoni</vt:lpstr>
      <vt:lpstr>Arial</vt:lpstr>
      <vt:lpstr>Calibri</vt:lpstr>
      <vt:lpstr>Cambria Math</vt:lpstr>
      <vt:lpstr>Courier New</vt:lpstr>
      <vt:lpstr>Futura Md BT</vt:lpstr>
      <vt:lpstr>Wingdings</vt:lpstr>
      <vt:lpstr>Pixel</vt:lpstr>
      <vt:lpstr>Wander Join:  Online Aggregation via Random Walks</vt:lpstr>
      <vt:lpstr>Database Workloads</vt:lpstr>
      <vt:lpstr>Complex Analytical Queries (TPC-H)</vt:lpstr>
      <vt:lpstr>Online Aggregation [Haas, Hellerstein, Wang, SIGMOD’97]</vt:lpstr>
      <vt:lpstr>Ripple Join [Haas, Hellerstein, SIGMOD’99]</vt:lpstr>
      <vt:lpstr>A Running Example</vt:lpstr>
      <vt:lpstr>Join as a Graph</vt:lpstr>
      <vt:lpstr>Join as a Graph</vt:lpstr>
      <vt:lpstr>Join as a Graph</vt:lpstr>
      <vt:lpstr>Sampling by Random Walks</vt:lpstr>
      <vt:lpstr>Sampling by Random Walks</vt:lpstr>
      <vt:lpstr>Sampling by Random Walks</vt:lpstr>
      <vt:lpstr>Sampling by Random Walks</vt:lpstr>
      <vt:lpstr>Walk Plan Optimization</vt:lpstr>
      <vt:lpstr>Walk Plan Optimizer</vt:lpstr>
      <vt:lpstr>Convergence Comparison</vt:lpstr>
      <vt:lpstr>Wander Join in PostgreSQL</vt:lpstr>
      <vt:lpstr>Running on Insufficient Memory (4GB)</vt:lpstr>
      <vt:lpstr>Accuracy Achieved in 1/10 Time of Full Join</vt:lpstr>
      <vt:lpstr>Wander Join vs Ripple Join</vt:lpstr>
      <vt:lpstr>Online Aggregation vs Data Cube</vt:lpstr>
      <vt:lpstr>Thank you!</vt:lpstr>
      <vt:lpstr>Index Ripple Join [Lipton, Naughton, Schneider, SIGMOD’90]</vt:lpstr>
      <vt:lpstr>Sampling from a B-tree [Olken, ’93] </vt:lpstr>
      <vt:lpstr>Rejection Sampling [Olken, ’93] </vt:lpstr>
      <vt:lpstr>Non-Uniform Sampling  </vt:lpstr>
      <vt:lpstr>Compare with BlinkDB [Agarwal, Mozafari, Panda, Milner, Madden, Stoica, ’13]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15</dc:title>
  <dc:creator>Graham</dc:creator>
  <cp:lastModifiedBy>yike</cp:lastModifiedBy>
  <cp:revision>690</cp:revision>
  <dcterms:created xsi:type="dcterms:W3CDTF">2006-07-13T03:34:23Z</dcterms:created>
  <dcterms:modified xsi:type="dcterms:W3CDTF">2016-07-04T08:05:04Z</dcterms:modified>
</cp:coreProperties>
</file>