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259" r:id="rId2"/>
    <p:sldId id="653" r:id="rId3"/>
    <p:sldId id="453" r:id="rId4"/>
    <p:sldId id="465" r:id="rId5"/>
    <p:sldId id="466" r:id="rId6"/>
    <p:sldId id="469" r:id="rId7"/>
    <p:sldId id="548" r:id="rId8"/>
    <p:sldId id="551" r:id="rId9"/>
    <p:sldId id="590" r:id="rId10"/>
    <p:sldId id="549" r:id="rId11"/>
    <p:sldId id="552" r:id="rId12"/>
    <p:sldId id="553" r:id="rId13"/>
    <p:sldId id="550" r:id="rId14"/>
    <p:sldId id="617" r:id="rId15"/>
    <p:sldId id="645" r:id="rId16"/>
    <p:sldId id="647" r:id="rId17"/>
    <p:sldId id="648" r:id="rId18"/>
    <p:sldId id="646" r:id="rId19"/>
    <p:sldId id="554" r:id="rId20"/>
    <p:sldId id="555" r:id="rId21"/>
    <p:sldId id="556" r:id="rId22"/>
    <p:sldId id="557" r:id="rId23"/>
    <p:sldId id="568" r:id="rId24"/>
    <p:sldId id="569" r:id="rId25"/>
    <p:sldId id="572" r:id="rId26"/>
    <p:sldId id="570" r:id="rId27"/>
    <p:sldId id="571" r:id="rId28"/>
    <p:sldId id="649" r:id="rId29"/>
    <p:sldId id="651" r:id="rId30"/>
    <p:sldId id="650" r:id="rId31"/>
    <p:sldId id="628" r:id="rId32"/>
    <p:sldId id="629" r:id="rId33"/>
    <p:sldId id="507" r:id="rId34"/>
    <p:sldId id="630" r:id="rId35"/>
    <p:sldId id="631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22" r:id="rId47"/>
    <p:sldId id="623" r:id="rId48"/>
    <p:sldId id="624" r:id="rId49"/>
    <p:sldId id="625" r:id="rId50"/>
    <p:sldId id="626" r:id="rId51"/>
    <p:sldId id="627" r:id="rId52"/>
    <p:sldId id="654" r:id="rId53"/>
    <p:sldId id="642" r:id="rId54"/>
    <p:sldId id="652" r:id="rId55"/>
    <p:sldId id="643" r:id="rId56"/>
    <p:sldId id="595" r:id="rId57"/>
    <p:sldId id="598" r:id="rId58"/>
    <p:sldId id="599" r:id="rId59"/>
    <p:sldId id="600" r:id="rId60"/>
    <p:sldId id="601" r:id="rId61"/>
    <p:sldId id="602" r:id="rId62"/>
    <p:sldId id="644" r:id="rId63"/>
    <p:sldId id="611" r:id="rId64"/>
  </p:sldIdLst>
  <p:sldSz cx="9144000" cy="6858000" type="screen4x3"/>
  <p:notesSz cx="7315200" cy="9601200"/>
  <p:embeddedFontLst>
    <p:embeddedFont>
      <p:font typeface="Futura Md BT" panose="020B0802020204020204"/>
      <p:regular r:id="rId67"/>
      <p:bold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Aharoni" panose="02010600030101010101" charset="-79"/>
      <p:bold r:id="rId73"/>
    </p:embeddedFont>
    <p:embeddedFont>
      <p:font typeface="Cambria Math" panose="02040503050406030204" pitchFamily="18" charset="0"/>
      <p:regular r:id="rId74"/>
    </p:embeddedFont>
  </p:embeddedFontLst>
  <p:custDataLst>
    <p:tags r:id="rId7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7E7E7"/>
    <a:srgbClr val="FF6600"/>
    <a:srgbClr val="9999FF"/>
    <a:srgbClr val="009999"/>
    <a:srgbClr val="00CC66"/>
    <a:srgbClr val="33CC33"/>
    <a:srgbClr val="0000E0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8" autoAdjust="0"/>
    <p:restoredTop sz="94660"/>
  </p:normalViewPr>
  <p:slideViewPr>
    <p:cSldViewPr>
      <p:cViewPr varScale="1">
        <p:scale>
          <a:sx n="96" d="100"/>
          <a:sy n="96" d="100"/>
        </p:scale>
        <p:origin x="79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endParaRPr lang="en-US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76B5CA37-EDAE-4F4C-824F-000168A4B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C9D69967-106B-45CA-8A62-977B1E722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84A01-1A03-46B9-B873-E5B3C63265DC}" type="slidenum">
              <a:rPr lang="en-US"/>
              <a:pPr/>
              <a:t>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4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9967-106B-45CA-8A62-977B1E7220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1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9967-106B-45CA-8A62-977B1E7220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9967-106B-45CA-8A62-977B1E72206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/>
          <p:cNvSpPr>
            <a:spLocks noChangeArrowheads="1"/>
          </p:cNvSpPr>
          <p:nvPr userDrawn="1"/>
        </p:nvSpPr>
        <p:spPr bwMode="auto">
          <a:xfrm>
            <a:off x="0" y="4765"/>
            <a:ext cx="9144000" cy="3000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 userDrawn="1"/>
        </p:nvSpPr>
        <p:spPr bwMode="auto">
          <a:xfrm>
            <a:off x="0" y="4765"/>
            <a:ext cx="609600" cy="30003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34950" indent="-234950" algn="ctr" eaLnBrk="0" hangingPunct="0">
              <a:spcBef>
                <a:spcPct val="50000"/>
              </a:spcBef>
              <a:buClr>
                <a:schemeClr val="accent1"/>
              </a:buClr>
              <a:buSzPct val="110000"/>
              <a:buFont typeface="Wingdings" pitchFamily="2" charset="2"/>
              <a:buNone/>
            </a:pPr>
            <a:endParaRPr lang="en-GB" sz="24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590800" y="6248400"/>
            <a:ext cx="39624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3790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>
              <a:defRPr/>
            </a:lvl1pPr>
          </a:lstStyle>
          <a:p>
            <a:fld id="{8EF7DC02-4CF5-44D3-9FA7-9CDBF8B603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534400" cy="3352800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1C581E-41B2-41C7-A837-4D0DFD05ED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3627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5E3421-50D8-48A6-9285-26FB1340AA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latin typeface="Calibri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691AAE-3C2A-4EFA-BA52-0DE96F085E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DBC8D7-5445-4A79-A58F-3205404C79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B2B7B1-12CD-4489-A28F-2101427B6A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73C4EE-648B-4BFC-91A4-0B5A9E466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500F3A-D141-4BF4-83E0-17F8730D83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BC4346-9CD8-4818-AA95-4BE042CE4F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82FB60-0924-47D2-BFED-2E870398DD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1AAD89-BFD9-458D-906E-C133483F60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24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5672554A-12DF-42AE-BD6A-02A7B7E96D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84" name="Rectangle 20"/>
          <p:cNvSpPr>
            <a:spLocks noChangeArrowheads="1"/>
          </p:cNvSpPr>
          <p:nvPr userDrawn="1"/>
        </p:nvSpPr>
        <p:spPr bwMode="auto">
          <a:xfrm>
            <a:off x="0" y="4765"/>
            <a:ext cx="9144000" cy="3000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Rectangle 21"/>
          <p:cNvSpPr>
            <a:spLocks noChangeArrowheads="1"/>
          </p:cNvSpPr>
          <p:nvPr userDrawn="1"/>
        </p:nvSpPr>
        <p:spPr bwMode="auto">
          <a:xfrm>
            <a:off x="0" y="4765"/>
            <a:ext cx="609600" cy="30003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34950" indent="-234950" algn="ctr" eaLnBrk="0" hangingPunct="0">
              <a:spcBef>
                <a:spcPct val="50000"/>
              </a:spcBef>
              <a:buClr>
                <a:schemeClr val="accent1"/>
              </a:buClr>
              <a:buSzPct val="110000"/>
              <a:buFont typeface="Wingdings" pitchFamily="2" charset="2"/>
              <a:buNone/>
            </a:pPr>
            <a:endParaRPr lang="en-GB" sz="24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6" name="Line 22"/>
          <p:cNvSpPr>
            <a:spLocks noChangeShapeType="1"/>
          </p:cNvSpPr>
          <p:nvPr userDrawn="1"/>
        </p:nvSpPr>
        <p:spPr bwMode="auto">
          <a:xfrm>
            <a:off x="533400" y="1066800"/>
            <a:ext cx="8458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2"/>
            <a:ext cx="9144000" cy="3167063"/>
          </a:xfrm>
        </p:spPr>
        <p:txBody>
          <a:bodyPr/>
          <a:lstStyle/>
          <a:p>
            <a:r>
              <a:rPr lang="en-US" sz="4000" dirty="0"/>
              <a:t>Random Sampling on Big Data: Techniques and Applications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362200" y="4310065"/>
            <a:ext cx="44958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Yi</a:t>
            </a:r>
            <a:endParaRPr lang="en-US" b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b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Hong Kong University of Science and Technology</a:t>
            </a:r>
            <a:r>
              <a:rPr lang="en-US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yike@ust.hk</a:t>
            </a:r>
            <a:endParaRPr lang="en-US" sz="900" b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Reservoir Sampling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Maintain a sample of size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drawn </a:t>
                </a:r>
                <a:r>
                  <a:rPr lang="en-US" dirty="0"/>
                  <a:t>(without replacement) from </a:t>
                </a:r>
                <a:r>
                  <a:rPr lang="en-US" dirty="0" smtClean="0"/>
                  <a:t>all elements in the stream so far</a:t>
                </a:r>
              </a:p>
              <a:p>
                <a:r>
                  <a:rPr lang="en-US" dirty="0" smtClean="0"/>
                  <a:t>Keep the first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elements in the stream, set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 for a new element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use it to replace an item in the current sample chosen uniformly at random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throw it away</a:t>
                </a:r>
              </a:p>
              <a:p>
                <a:r>
                  <a:rPr lang="en-HK" dirty="0" smtClean="0"/>
                  <a:t>Space: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time: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Perhaps the first “</a:t>
                </a:r>
                <a:r>
                  <a:rPr lang="en-US" dirty="0" smtClean="0"/>
                  <a:t>streaming algorithm”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6079123"/>
            <a:ext cx="260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</a:rPr>
              <a:t>[Waterman ??; Knuth’s book]</a:t>
            </a:r>
          </a:p>
        </p:txBody>
      </p:sp>
    </p:spTree>
    <p:extLst>
      <p:ext uri="{BB962C8B-B14F-4D97-AF65-F5344CB8AC3E}">
        <p14:creationId xmlns:p14="http://schemas.microsoft.com/office/powerpoint/2010/main" val="29097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Correctness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8534400" cy="4572000"/>
              </a:xfrm>
            </p:spPr>
            <p:txBody>
              <a:bodyPr/>
              <a:lstStyle/>
              <a:p>
                <a:r>
                  <a:rPr lang="en-US" dirty="0" smtClean="0"/>
                  <a:t>By </a:t>
                </a:r>
                <a:r>
                  <a:rPr lang="en-US" dirty="0"/>
                  <a:t>induction 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: trivially correct</a:t>
                </a:r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dirty="0"/>
                  <a:t>each element </a:t>
                </a:r>
                <a:r>
                  <a:rPr lang="en-US" dirty="0" smtClean="0"/>
                  <a:t>so far is </a:t>
                </a:r>
                <a:r>
                  <a:rPr lang="en-US" dirty="0"/>
                  <a:t>sampled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The new element is sampled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Any of the first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element is sampled with probability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 </a:t>
                </a:r>
                <a:r>
                  <a:rPr lang="en-US" dirty="0" smtClean="0"/>
                  <a:t>□</a:t>
                </a:r>
                <a:endParaRPr lang="en-US" dirty="0" smtClean="0"/>
              </a:p>
              <a:p>
                <a:r>
                  <a:rPr lang="en-US" dirty="0" smtClean="0"/>
                  <a:t>This is a wrong (incomplete) proof</a:t>
                </a:r>
              </a:p>
              <a:p>
                <a:r>
                  <a:rPr lang="en-US" dirty="0" smtClean="0"/>
                  <a:t>Each element being sampled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dirty="0" smtClean="0"/>
                  <a:t> a sufficient condition of random sampling</a:t>
                </a:r>
              </a:p>
              <a:p>
                <a:pPr lvl="1"/>
                <a:r>
                  <a:rPr lang="en-US" dirty="0" smtClean="0"/>
                  <a:t>Counter </a:t>
                </a:r>
                <a:r>
                  <a:rPr lang="en-US" dirty="0"/>
                  <a:t>e</a:t>
                </a:r>
                <a:r>
                  <a:rPr lang="en-US" dirty="0" smtClean="0"/>
                  <a:t>xample: Divide elements into groups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and pick one group randomly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8534400" cy="4572000"/>
              </a:xfrm>
              <a:blipFill>
                <a:blip r:embed="rId2"/>
                <a:stretch>
                  <a:fillRect l="-429" t="-1067" r="-1500" b="-1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43" y="0"/>
            <a:ext cx="4681117" cy="6858000"/>
          </a:xfrm>
          <a:prstGeom prst="rect">
            <a:avLst/>
          </a:prstGeom>
        </p:spPr>
      </p:pic>
      <p:pic>
        <p:nvPicPr>
          <p:cNvPr id="10" name="Picture 6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12685" r="50000" b="14261"/>
          <a:stretch/>
        </p:blipFill>
        <p:spPr bwMode="auto">
          <a:xfrm>
            <a:off x="6179457" y="838202"/>
            <a:ext cx="609600" cy="6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12685" r="50000" b="14261"/>
          <a:stretch/>
        </p:blipFill>
        <p:spPr bwMode="auto">
          <a:xfrm>
            <a:off x="6179457" y="3414488"/>
            <a:ext cx="609600" cy="6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12685" r="50000" b="14261"/>
          <a:stretch/>
        </p:blipFill>
        <p:spPr bwMode="auto">
          <a:xfrm>
            <a:off x="6170349" y="4064550"/>
            <a:ext cx="609600" cy="6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34" r="5157" b="14423"/>
          <a:stretch/>
        </p:blipFill>
        <p:spPr bwMode="auto">
          <a:xfrm>
            <a:off x="6183085" y="1529118"/>
            <a:ext cx="605972" cy="5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34" r="5157" b="14423"/>
          <a:stretch/>
        </p:blipFill>
        <p:spPr bwMode="auto">
          <a:xfrm>
            <a:off x="6197673" y="2189825"/>
            <a:ext cx="591384" cy="5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34" r="5157" b="14423"/>
          <a:stretch/>
        </p:blipFill>
        <p:spPr bwMode="auto">
          <a:xfrm>
            <a:off x="6188565" y="2802155"/>
            <a:ext cx="591384" cy="5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34" r="5157" b="14423"/>
          <a:stretch/>
        </p:blipFill>
        <p:spPr bwMode="auto">
          <a:xfrm>
            <a:off x="6167025" y="5280230"/>
            <a:ext cx="591384" cy="5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34" r="5157" b="14423"/>
          <a:stretch/>
        </p:blipFill>
        <p:spPr bwMode="auto">
          <a:xfrm>
            <a:off x="6157227" y="5855587"/>
            <a:ext cx="591384" cy="5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34" r="5157" b="14423"/>
          <a:stretch/>
        </p:blipFill>
        <p:spPr bwMode="auto">
          <a:xfrm>
            <a:off x="6140540" y="6430172"/>
            <a:ext cx="591384" cy="5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bubblews.com/assets/images/news/1431189273_1368059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12685" r="50000" b="14261"/>
          <a:stretch/>
        </p:blipFill>
        <p:spPr bwMode="auto">
          <a:xfrm>
            <a:off x="6167025" y="4673596"/>
            <a:ext cx="609600" cy="6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Reservoir </a:t>
            </a:r>
            <a:r>
              <a:rPr lang="en-US" dirty="0" smtClean="0"/>
              <a:t>Sampling Correctness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267200"/>
              </a:xfrm>
            </p:spPr>
            <p:txBody>
              <a:bodyPr/>
              <a:lstStyle/>
              <a:p>
                <a:r>
                  <a:rPr lang="en-US" dirty="0" smtClean="0"/>
                  <a:t>Correct proof relates with the </a:t>
                </a:r>
                <a:r>
                  <a:rPr lang="en-US" dirty="0">
                    <a:solidFill>
                      <a:schemeClr val="bg2"/>
                    </a:solidFill>
                  </a:rPr>
                  <a:t>Fisher-Yates 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shuffle</a:t>
                </a:r>
                <a:endParaRPr lang="en-US" dirty="0">
                  <a:solidFill>
                    <a:schemeClr val="bg2"/>
                  </a:solidFill>
                </a:endParaRPr>
              </a:p>
              <a:p>
                <a:r>
                  <a:rPr lang="en-HK" dirty="0" smtClean="0"/>
                  <a:t>This algorithm returns a random permutation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dirty="0" smtClean="0"/>
                  <a:t>elements</a:t>
                </a:r>
              </a:p>
              <a:p>
                <a:endParaRPr lang="en-HK" dirty="0"/>
              </a:p>
              <a:p>
                <a:endParaRPr lang="en-HK" dirty="0" smtClean="0"/>
              </a:p>
              <a:p>
                <a:endParaRPr lang="en-HK" dirty="0"/>
              </a:p>
              <a:p>
                <a:endParaRPr lang="en-HK" dirty="0" smtClean="0"/>
              </a:p>
              <a:p>
                <a:endParaRPr lang="en-HK" dirty="0"/>
              </a:p>
              <a:p>
                <a:endParaRPr lang="en-HK" dirty="0" smtClean="0"/>
              </a:p>
              <a:p>
                <a:r>
                  <a:rPr lang="en-HK" dirty="0" smtClean="0"/>
                  <a:t>The </a:t>
                </a:r>
                <a:r>
                  <a:rPr lang="en-HK" dirty="0"/>
                  <a:t>r</a:t>
                </a:r>
                <a:r>
                  <a:rPr lang="en-HK" dirty="0" smtClean="0"/>
                  <a:t>eservoir sampling maintains the top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HK" dirty="0" smtClean="0"/>
                  <a:t> elements during the Fisher-Yates shuffle.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267200"/>
              </a:xfrm>
              <a:blipFill>
                <a:blip r:embed="rId2"/>
                <a:stretch>
                  <a:fillRect l="-444" t="-1143" b="-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71800" y="3142527"/>
            <a:ext cx="357052" cy="1663089"/>
            <a:chOff x="4258491" y="1584280"/>
            <a:chExt cx="357052" cy="1663089"/>
          </a:xfrm>
        </p:grpSpPr>
        <p:sp>
          <p:nvSpPr>
            <p:cNvPr id="7" name="Rectangle 6"/>
            <p:cNvSpPr/>
            <p:nvPr/>
          </p:nvSpPr>
          <p:spPr>
            <a:xfrm>
              <a:off x="4258491" y="1584280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58491" y="2045402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58491" y="2502694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58491" y="2959986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7410" y="3142573"/>
            <a:ext cx="357052" cy="1663043"/>
            <a:chOff x="4258491" y="1584326"/>
            <a:chExt cx="357052" cy="1663043"/>
          </a:xfrm>
        </p:grpSpPr>
        <p:sp>
          <p:nvSpPr>
            <p:cNvPr id="12" name="Rectangle 11"/>
            <p:cNvSpPr/>
            <p:nvPr/>
          </p:nvSpPr>
          <p:spPr>
            <a:xfrm>
              <a:off x="4258491" y="1584326"/>
              <a:ext cx="357052" cy="2873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58491" y="2045402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58491" y="2502694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58491" y="2959986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2719252" y="3286218"/>
            <a:ext cx="2525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684605" y="3142527"/>
            <a:ext cx="357052" cy="1663089"/>
            <a:chOff x="4258491" y="1584280"/>
            <a:chExt cx="357052" cy="1663089"/>
          </a:xfrm>
        </p:grpSpPr>
        <p:sp>
          <p:nvSpPr>
            <p:cNvPr id="18" name="Rectangle 17"/>
            <p:cNvSpPr/>
            <p:nvPr/>
          </p:nvSpPr>
          <p:spPr>
            <a:xfrm>
              <a:off x="4258491" y="1584280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58491" y="2045402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8491" y="2502694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8491" y="2959986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3432057" y="3747340"/>
            <a:ext cx="2525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8" idx="3"/>
            <a:endCxn id="19" idx="3"/>
          </p:cNvCxnSpPr>
          <p:nvPr/>
        </p:nvCxnSpPr>
        <p:spPr>
          <a:xfrm>
            <a:off x="4041657" y="3286217"/>
            <a:ext cx="12700" cy="461122"/>
          </a:xfrm>
          <a:prstGeom prst="bent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44862" y="4203611"/>
            <a:ext cx="2525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97515" y="3142573"/>
            <a:ext cx="357052" cy="1663043"/>
            <a:chOff x="4258491" y="1584326"/>
            <a:chExt cx="357052" cy="1663043"/>
          </a:xfrm>
        </p:grpSpPr>
        <p:sp>
          <p:nvSpPr>
            <p:cNvPr id="26" name="Rectangle 25"/>
            <p:cNvSpPr/>
            <p:nvPr/>
          </p:nvSpPr>
          <p:spPr>
            <a:xfrm>
              <a:off x="4258491" y="1584326"/>
              <a:ext cx="357052" cy="2873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58491" y="2045402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8491" y="2502694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58491" y="2959986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cxnSp>
        <p:nvCxnSpPr>
          <p:cNvPr id="30" name="Elbow Connector 29"/>
          <p:cNvCxnSpPr/>
          <p:nvPr/>
        </p:nvCxnSpPr>
        <p:spPr>
          <a:xfrm>
            <a:off x="4746813" y="3741548"/>
            <a:ext cx="12700" cy="461122"/>
          </a:xfrm>
          <a:prstGeom prst="bent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03970" y="3142527"/>
            <a:ext cx="357052" cy="1663043"/>
            <a:chOff x="4258491" y="1584326"/>
            <a:chExt cx="357052" cy="1663043"/>
          </a:xfrm>
        </p:grpSpPr>
        <p:sp>
          <p:nvSpPr>
            <p:cNvPr id="32" name="Rectangle 31"/>
            <p:cNvSpPr/>
            <p:nvPr/>
          </p:nvSpPr>
          <p:spPr>
            <a:xfrm>
              <a:off x="4258491" y="1584326"/>
              <a:ext cx="357052" cy="2873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58491" y="2045402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58491" y="2502694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58491" y="2959986"/>
              <a:ext cx="357052" cy="2873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cxnSp>
        <p:nvCxnSpPr>
          <p:cNvPr id="36" name="Elbow Connector 35"/>
          <p:cNvCxnSpPr/>
          <p:nvPr/>
        </p:nvCxnSpPr>
        <p:spPr>
          <a:xfrm rot="16200000" flipH="1">
            <a:off x="4980406" y="4209501"/>
            <a:ext cx="920329" cy="6350"/>
          </a:xfrm>
          <a:prstGeom prst="bentConnector4">
            <a:avLst>
              <a:gd name="adj1" fmla="val -388"/>
              <a:gd name="adj2" fmla="val 3700000"/>
            </a:avLst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44967" y="4661878"/>
            <a:ext cx="2525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46354" y="3982866"/>
            <a:ext cx="395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61044" y="3511964"/>
            <a:ext cx="395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64210" y="4436480"/>
            <a:ext cx="395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59264" y="4909817"/>
            <a:ext cx="395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459552" y="3020206"/>
            <a:ext cx="2891246" cy="966257"/>
          </a:xfrm>
          <a:prstGeom prst="roundRect">
            <a:avLst/>
          </a:prstGeom>
          <a:noFill/>
          <a:ln>
            <a:solidFill>
              <a:schemeClr val="accent2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76543" y="255356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 =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40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2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External Memory Stream Sampling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86200"/>
                <a:ext cx="8229600" cy="2083704"/>
              </a:xfrm>
            </p:spPr>
            <p:txBody>
              <a:bodyPr/>
              <a:lstStyle/>
              <a:p>
                <a:r>
                  <a:rPr lang="en-HK" dirty="0" smtClean="0"/>
                  <a:t>Sample size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HK" dirty="0" smtClean="0"/>
                  <a:t> (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HK" dirty="0" smtClean="0"/>
                  <a:t>: main memory size)</a:t>
                </a:r>
              </a:p>
              <a:p>
                <a:r>
                  <a:rPr lang="en-HK" dirty="0" smtClean="0"/>
                  <a:t>External memory size: unlimited</a:t>
                </a:r>
              </a:p>
              <a:p>
                <a:r>
                  <a:rPr lang="en-HK" dirty="0" smtClean="0"/>
                  <a:t>Stream goes to </a:t>
                </a:r>
                <a:r>
                  <a:rPr lang="en-HK" dirty="0" smtClean="0"/>
                  <a:t>internal </a:t>
                </a:r>
                <a:r>
                  <a:rPr lang="en-HK" dirty="0" smtClean="0"/>
                  <a:t>memory without cost</a:t>
                </a:r>
              </a:p>
              <a:p>
                <a:r>
                  <a:rPr lang="en-HK" dirty="0" smtClean="0"/>
                  <a:t>Reading/writing data on </a:t>
                </a:r>
                <a:r>
                  <a:rPr lang="en-HK" dirty="0" smtClean="0"/>
                  <a:t>external memory </a:t>
                </a:r>
                <a:r>
                  <a:rPr lang="en-HK" dirty="0" smtClean="0"/>
                  <a:t>costs I/O</a:t>
                </a:r>
              </a:p>
              <a:p>
                <a:r>
                  <a:rPr lang="en-HK" dirty="0" smtClean="0"/>
                  <a:t>Issue with the reservoir sampling algorithm: Deleting an element in the existing sample costs 1 I/O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86200"/>
                <a:ext cx="8229600" cy="2083704"/>
              </a:xfrm>
              <a:blipFill>
                <a:blip r:embed="rId2"/>
                <a:stretch>
                  <a:fillRect l="-444" t="-2346" b="-30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114800" y="1264164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2221396"/>
            <a:ext cx="2057400" cy="3918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Internal Memory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Up-Down Arrow 7"/>
          <p:cNvSpPr/>
          <p:nvPr/>
        </p:nvSpPr>
        <p:spPr bwMode="auto">
          <a:xfrm>
            <a:off x="4291584" y="1645164"/>
            <a:ext cx="484632" cy="576232"/>
          </a:xfrm>
          <a:prstGeom prst="upDownArrow">
            <a:avLst>
              <a:gd name="adj1" fmla="val 28437"/>
              <a:gd name="adj2" fmla="val 302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 bwMode="auto">
          <a:xfrm>
            <a:off x="1295400" y="2417339"/>
            <a:ext cx="2209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058008" y="2161007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27224" y="2161007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96440" y="2161007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65656" y="2157368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137589" y="2157368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06805" y="2157368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021" y="2157368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445237" y="2153729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437630" y="3189514"/>
            <a:ext cx="6066763" cy="3918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External memory</a:t>
            </a:r>
          </a:p>
        </p:txBody>
      </p:sp>
      <p:sp>
        <p:nvSpPr>
          <p:cNvPr id="20" name="Up-Down Arrow 19"/>
          <p:cNvSpPr/>
          <p:nvPr/>
        </p:nvSpPr>
        <p:spPr bwMode="auto">
          <a:xfrm>
            <a:off x="4291584" y="2616845"/>
            <a:ext cx="484632" cy="576232"/>
          </a:xfrm>
          <a:prstGeom prst="upDownArrow">
            <a:avLst>
              <a:gd name="adj1" fmla="val 28437"/>
              <a:gd name="adj2" fmla="val 302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4953000" y="2710898"/>
                <a:ext cx="1752600" cy="381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Block</a:t>
                </a:r>
                <a:r>
                  <a:rPr kumimoji="0" lang="en-US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size: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2710898"/>
                <a:ext cx="1752600" cy="381000"/>
              </a:xfrm>
              <a:prstGeom prst="rect">
                <a:avLst/>
              </a:prstGeom>
              <a:blipFill>
                <a:blip r:embed="rId3"/>
                <a:stretch>
                  <a:fillRect t="-7813" b="-2031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1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External Memory Stream Sampling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419600"/>
              </a:xfrm>
            </p:spPr>
            <p:txBody>
              <a:bodyPr/>
              <a:lstStyle/>
              <a:p>
                <a:r>
                  <a:rPr lang="en-HK" dirty="0" smtClean="0"/>
                  <a:t>Idea: Lazy deletion</a:t>
                </a:r>
              </a:p>
              <a:p>
                <a:r>
                  <a:rPr lang="en-HK" dirty="0" smtClean="0"/>
                  <a:t>Store the first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elements on disk</a:t>
                </a:r>
              </a:p>
              <a:p>
                <a:r>
                  <a:rPr lang="en-US" dirty="0" smtClean="0"/>
                  <a:t>Algorithm </a:t>
                </a:r>
                <a:r>
                  <a:rPr lang="en-US" dirty="0"/>
                  <a:t>for a new element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Add new element to buffer </a:t>
                </a:r>
              </a:p>
              <a:p>
                <a:pPr lvl="2"/>
                <a:r>
                  <a:rPr lang="en-HK" dirty="0" smtClean="0"/>
                  <a:t>If buffer is full, write to disk</a:t>
                </a:r>
                <a:endParaRPr lang="en-US" dirty="0"/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throw it away</a:t>
                </a:r>
              </a:p>
              <a:p>
                <a:r>
                  <a:rPr lang="en-HK" dirty="0" smtClean="0"/>
                  <a:t>When # elements stored </a:t>
                </a:r>
                <a:r>
                  <a:rPr lang="en-HK" dirty="0" smtClean="0"/>
                  <a:t>in external memory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HK" dirty="0" smtClean="0"/>
                  <a:t>, perform a clean-up step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419600"/>
              </a:xfrm>
              <a:blipFill>
                <a:blip r:embed="rId2"/>
                <a:stretch>
                  <a:fillRect l="-444" t="-1103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Clean-up Step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69135"/>
                <a:ext cx="8229600" cy="3271781"/>
              </a:xfrm>
            </p:spPr>
            <p:txBody>
              <a:bodyPr/>
              <a:lstStyle/>
              <a:p>
                <a:r>
                  <a:rPr lang="en-HK" dirty="0" smtClean="0"/>
                  <a:t>Idea: </a:t>
                </a:r>
              </a:p>
              <a:p>
                <a:pPr lvl="1"/>
                <a:r>
                  <a:rPr lang="en-HK" dirty="0" smtClean="0"/>
                  <a:t>Consider the elements in reserve order</a:t>
                </a:r>
              </a:p>
              <a:p>
                <a:pPr lvl="1"/>
                <a:r>
                  <a:rPr lang="en-HK" dirty="0" smtClean="0"/>
                  <a:t>The principle of deferred decisions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HK" dirty="0" smtClean="0"/>
                  <a:t> must stay</a:t>
                </a:r>
              </a:p>
              <a:p>
                <a:pPr lvl="1"/>
                <a:r>
                  <a:rPr lang="en-HK" dirty="0" smtClean="0"/>
                  <a:t>Which element it kicks out will be decided later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HK" dirty="0" smtClean="0"/>
                  <a:t> stays if it is not kicked out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HK" dirty="0" smtClean="0"/>
                  <a:t>, which happens with prob.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HK" dirty="0" smtClean="0"/>
              </a:p>
              <a:p>
                <a:pPr lvl="1"/>
                <a:r>
                  <a:rPr lang="en-HK" dirty="0" smtClean="0"/>
                  <a:t>At this point, just decide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HK" dirty="0" smtClean="0"/>
                  <a:t> kicks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HK" dirty="0" smtClean="0"/>
                  <a:t> or not.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69135"/>
                <a:ext cx="8229600" cy="3271781"/>
              </a:xfrm>
              <a:blipFill>
                <a:blip r:embed="rId2"/>
                <a:stretch>
                  <a:fillRect l="-444" t="-1493" b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6248400" y="1771474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17616" y="1771474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86832" y="1771474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56048" y="1767835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27981" y="1767835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97197" y="1767835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66413" y="1767835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43021" y="1755900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404845" y="1759878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174061" y="1759878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943277" y="1759878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12493" y="1756239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84426" y="1756239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53642" y="1756239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22858" y="1756239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792074" y="1752600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Curved Connector 25"/>
          <p:cNvCxnSpPr>
            <a:stCxn id="13" idx="0"/>
            <a:endCxn id="19" idx="0"/>
          </p:cNvCxnSpPr>
          <p:nvPr/>
        </p:nvCxnSpPr>
        <p:spPr bwMode="auto">
          <a:xfrm rot="16200000" flipH="1" flipV="1">
            <a:off x="4002162" y="1061379"/>
            <a:ext cx="339" cy="1389379"/>
          </a:xfrm>
          <a:prstGeom prst="curvedConnector3">
            <a:avLst>
              <a:gd name="adj1" fmla="val -674336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Curved Connector 31"/>
          <p:cNvCxnSpPr>
            <a:stCxn id="12" idx="0"/>
            <a:endCxn id="20" idx="0"/>
          </p:cNvCxnSpPr>
          <p:nvPr/>
        </p:nvCxnSpPr>
        <p:spPr bwMode="auto">
          <a:xfrm rot="16200000" flipV="1">
            <a:off x="3992838" y="840259"/>
            <a:ext cx="11596" cy="1843555"/>
          </a:xfrm>
          <a:prstGeom prst="curvedConnector3">
            <a:avLst>
              <a:gd name="adj1" fmla="val 31427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Curved Connector 37"/>
          <p:cNvCxnSpPr>
            <a:stCxn id="10" idx="0"/>
            <a:endCxn id="13" idx="0"/>
          </p:cNvCxnSpPr>
          <p:nvPr/>
        </p:nvCxnSpPr>
        <p:spPr bwMode="auto">
          <a:xfrm rot="16200000" flipV="1">
            <a:off x="5033534" y="1419388"/>
            <a:ext cx="11935" cy="684960"/>
          </a:xfrm>
          <a:prstGeom prst="curvedConnector3">
            <a:avLst>
              <a:gd name="adj1" fmla="val 14324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urved Connector 46"/>
          <p:cNvCxnSpPr>
            <a:stCxn id="9" idx="0"/>
            <a:endCxn id="12" idx="0"/>
          </p:cNvCxnSpPr>
          <p:nvPr/>
        </p:nvCxnSpPr>
        <p:spPr bwMode="auto">
          <a:xfrm rot="16200000" flipV="1">
            <a:off x="5265231" y="1423017"/>
            <a:ext cx="12700" cy="689635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Curved Connector 51"/>
          <p:cNvCxnSpPr>
            <a:stCxn id="8" idx="0"/>
            <a:endCxn id="11" idx="0"/>
          </p:cNvCxnSpPr>
          <p:nvPr/>
        </p:nvCxnSpPr>
        <p:spPr bwMode="auto">
          <a:xfrm rot="16200000" flipV="1">
            <a:off x="5494196" y="1424837"/>
            <a:ext cx="3639" cy="689635"/>
          </a:xfrm>
          <a:prstGeom prst="curvedConnector3">
            <a:avLst>
              <a:gd name="adj1" fmla="val 63819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Curved Connector 56"/>
          <p:cNvCxnSpPr>
            <a:stCxn id="7" idx="0"/>
            <a:endCxn id="16" idx="0"/>
          </p:cNvCxnSpPr>
          <p:nvPr/>
        </p:nvCxnSpPr>
        <p:spPr bwMode="auto">
          <a:xfrm rot="16200000" flipV="1">
            <a:off x="5028649" y="728506"/>
            <a:ext cx="11596" cy="2074339"/>
          </a:xfrm>
          <a:prstGeom prst="curvedConnector3">
            <a:avLst>
              <a:gd name="adj1" fmla="val 33570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Curved Connector 60"/>
          <p:cNvCxnSpPr>
            <a:stCxn id="6" idx="0"/>
            <a:endCxn id="9" idx="0"/>
          </p:cNvCxnSpPr>
          <p:nvPr/>
        </p:nvCxnSpPr>
        <p:spPr bwMode="auto">
          <a:xfrm rot="16200000" flipV="1">
            <a:off x="5954405" y="1423479"/>
            <a:ext cx="3639" cy="692352"/>
          </a:xfrm>
          <a:prstGeom prst="curvedConnector3">
            <a:avLst>
              <a:gd name="adj1" fmla="val 63819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Left Brace 63"/>
          <p:cNvSpPr/>
          <p:nvPr/>
        </p:nvSpPr>
        <p:spPr bwMode="auto">
          <a:xfrm rot="16200000">
            <a:off x="3587262" y="1158324"/>
            <a:ext cx="126342" cy="174952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Left Brace 64"/>
          <p:cNvSpPr/>
          <p:nvPr/>
        </p:nvSpPr>
        <p:spPr bwMode="auto">
          <a:xfrm rot="16200000">
            <a:off x="5430817" y="1165947"/>
            <a:ext cx="126342" cy="174952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492707" y="2056364"/>
                <a:ext cx="2197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07" y="2056364"/>
                <a:ext cx="219786" cy="400110"/>
              </a:xfrm>
              <a:prstGeom prst="rect">
                <a:avLst/>
              </a:prstGeom>
              <a:blipFill>
                <a:blip r:embed="rId3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53057" y="2057759"/>
                <a:ext cx="2197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7" y="2057759"/>
                <a:ext cx="219786" cy="400110"/>
              </a:xfrm>
              <a:prstGeom prst="rect">
                <a:avLst/>
              </a:prstGeom>
              <a:blipFill>
                <a:blip r:embed="rId4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urved Connector 67"/>
          <p:cNvCxnSpPr>
            <a:stCxn id="11" idx="0"/>
            <a:endCxn id="17" idx="0"/>
          </p:cNvCxnSpPr>
          <p:nvPr/>
        </p:nvCxnSpPr>
        <p:spPr bwMode="auto">
          <a:xfrm rot="16200000" flipV="1">
            <a:off x="4453047" y="1069685"/>
            <a:ext cx="11596" cy="1384704"/>
          </a:xfrm>
          <a:prstGeom prst="curvedConnector3">
            <a:avLst>
              <a:gd name="adj1" fmla="val 30999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014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Clean-up Step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09947"/>
                <a:ext cx="8229600" cy="4548054"/>
              </a:xfrm>
            </p:spPr>
            <p:txBody>
              <a:bodyPr/>
              <a:lstStyle/>
              <a:p>
                <a:r>
                  <a:rPr lang="en-HK" b="0" dirty="0" smtClean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HK" dirty="0" smtClean="0"/>
                  <a:t>. Suppose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dirty="0" smtClean="0"/>
                  <a:t> elements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HK" dirty="0" smtClean="0"/>
                  <a:t> have stayed.</a:t>
                </a: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HK" dirty="0" smtClean="0"/>
                  <a:t>elements have been kicked out</a:t>
                </a: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HK" dirty="0" smtClean="0"/>
                  <a:t>arrows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HK" dirty="0" smtClean="0"/>
                  <a:t> haven’t been decided, only knowing that they point to some elements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HK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HK" dirty="0" smtClean="0"/>
                  <a:t>(including)</a:t>
                </a:r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:r>
                  <a:rPr lang="en-HK" dirty="0" smtClean="0"/>
                  <a:t>These arrows cannot point to the same elements</a:t>
                </a:r>
              </a:p>
              <a:p>
                <a:r>
                  <a:rPr lang="en-HK" dirty="0"/>
                  <a:t>These arrows can only point to alive elements</a:t>
                </a:r>
              </a:p>
              <a:p>
                <a:pPr lvl="1"/>
                <a:r>
                  <a:rPr lang="en-HK" dirty="0"/>
                  <a:t>There are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HK" dirty="0"/>
                  <a:t> alive elements</a:t>
                </a:r>
              </a:p>
              <a:p>
                <a:r>
                  <a:rPr lang="en-HK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HK" dirty="0" smtClean="0"/>
                  <a:t> is pointed by one of them with probability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Just need to remember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09947"/>
                <a:ext cx="8229600" cy="4548054"/>
              </a:xfrm>
              <a:blipFill>
                <a:blip r:embed="rId2"/>
                <a:stretch>
                  <a:fillRect l="-444" t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6248400" y="1771474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17616" y="1771474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86832" y="1771474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56048" y="1767835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27981" y="1767835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97197" y="1767835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66413" y="1767835"/>
            <a:ext cx="108000" cy="108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43021" y="1755900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404845" y="1759878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174061" y="1759878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943277" y="1759878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12493" y="1756239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84426" y="1756239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53642" y="1756239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22858" y="1756239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792074" y="1752600"/>
            <a:ext cx="108000" cy="108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Curved Connector 37"/>
          <p:cNvCxnSpPr>
            <a:stCxn id="10" idx="0"/>
          </p:cNvCxnSpPr>
          <p:nvPr/>
        </p:nvCxnSpPr>
        <p:spPr bwMode="auto">
          <a:xfrm rot="16200000" flipV="1">
            <a:off x="4771248" y="1157101"/>
            <a:ext cx="314359" cy="907109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urved Connector 46"/>
          <p:cNvCxnSpPr>
            <a:stCxn id="9" idx="0"/>
          </p:cNvCxnSpPr>
          <p:nvPr/>
        </p:nvCxnSpPr>
        <p:spPr bwMode="auto">
          <a:xfrm rot="16200000" flipV="1">
            <a:off x="4839403" y="997189"/>
            <a:ext cx="395143" cy="1146149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Curved Connector 51"/>
          <p:cNvCxnSpPr>
            <a:stCxn id="8" idx="0"/>
            <a:endCxn id="11" idx="0"/>
          </p:cNvCxnSpPr>
          <p:nvPr/>
        </p:nvCxnSpPr>
        <p:spPr bwMode="auto">
          <a:xfrm rot="16200000" flipV="1">
            <a:off x="5494196" y="1424837"/>
            <a:ext cx="3639" cy="689635"/>
          </a:xfrm>
          <a:prstGeom prst="curvedConnector3">
            <a:avLst>
              <a:gd name="adj1" fmla="val 63819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Curved Connector 56"/>
          <p:cNvCxnSpPr>
            <a:stCxn id="7" idx="0"/>
          </p:cNvCxnSpPr>
          <p:nvPr/>
        </p:nvCxnSpPr>
        <p:spPr bwMode="auto">
          <a:xfrm rot="16200000" flipV="1">
            <a:off x="5025121" y="724978"/>
            <a:ext cx="480221" cy="161277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Curved Connector 60"/>
          <p:cNvCxnSpPr>
            <a:stCxn id="6" idx="0"/>
            <a:endCxn id="9" idx="0"/>
          </p:cNvCxnSpPr>
          <p:nvPr/>
        </p:nvCxnSpPr>
        <p:spPr bwMode="auto">
          <a:xfrm rot="16200000" flipV="1">
            <a:off x="5954405" y="1423479"/>
            <a:ext cx="3639" cy="692352"/>
          </a:xfrm>
          <a:prstGeom prst="curvedConnector3">
            <a:avLst>
              <a:gd name="adj1" fmla="val 63819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Left Brace 63"/>
          <p:cNvSpPr/>
          <p:nvPr/>
        </p:nvSpPr>
        <p:spPr bwMode="auto">
          <a:xfrm rot="16200000">
            <a:off x="3587262" y="1158324"/>
            <a:ext cx="126342" cy="174952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Left Brace 64"/>
          <p:cNvSpPr/>
          <p:nvPr/>
        </p:nvSpPr>
        <p:spPr bwMode="auto">
          <a:xfrm rot="16200000">
            <a:off x="5430817" y="1165947"/>
            <a:ext cx="126342" cy="174952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492707" y="2056364"/>
                <a:ext cx="2197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07" y="2056364"/>
                <a:ext cx="219786" cy="400110"/>
              </a:xfrm>
              <a:prstGeom prst="rect">
                <a:avLst/>
              </a:prstGeom>
              <a:blipFill>
                <a:blip r:embed="rId3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53057" y="2057759"/>
                <a:ext cx="2197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7" y="2057759"/>
                <a:ext cx="219786" cy="400110"/>
              </a:xfrm>
              <a:prstGeom prst="rect">
                <a:avLst/>
              </a:prstGeom>
              <a:blipFill>
                <a:blip r:embed="rId4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urved Connector 43"/>
          <p:cNvCxnSpPr>
            <a:stCxn id="11" idx="0"/>
          </p:cNvCxnSpPr>
          <p:nvPr/>
        </p:nvCxnSpPr>
        <p:spPr bwMode="auto">
          <a:xfrm rot="16200000" flipV="1">
            <a:off x="4701475" y="1318113"/>
            <a:ext cx="230841" cy="66860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1297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External Memory Stream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4572000"/>
              </a:xfrm>
            </p:spPr>
            <p:txBody>
              <a:bodyPr/>
              <a:lstStyle/>
              <a:p>
                <a:r>
                  <a:rPr lang="en-HK" dirty="0" smtClean="0"/>
                  <a:t>Each clean-up step can be done by one scan: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HK" dirty="0" smtClean="0"/>
                  <a:t> I/Os</a:t>
                </a:r>
              </a:p>
              <a:p>
                <a:r>
                  <a:rPr lang="en-HK" dirty="0" smtClean="0"/>
                  <a:t>Each clean-up step removes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HK" dirty="0" smtClean="0"/>
                  <a:t> elements</a:t>
                </a:r>
              </a:p>
              <a:p>
                <a:r>
                  <a:rPr lang="en-HK" dirty="0" smtClean="0"/>
                  <a:t>Number of elements ever kept (in expectation)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func>
                          <m:func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</m:oMath>
                </a14:m>
                <a:endParaRPr lang="en-HK" dirty="0" smtClean="0"/>
              </a:p>
              <a:p>
                <a:r>
                  <a:rPr lang="en-HK" dirty="0" smtClean="0"/>
                  <a:t>Total I/O </a:t>
                </a:r>
                <a:r>
                  <a:rPr lang="en-HK" dirty="0"/>
                  <a:t>cost: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func>
                          <m:func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HK" dirty="0" smtClean="0"/>
                  <a:t>A matching lower bound</a:t>
                </a:r>
              </a:p>
              <a:p>
                <a:r>
                  <a:rPr lang="en-HK" dirty="0" smtClean="0"/>
                  <a:t>Sliding windows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4572000"/>
              </a:xfrm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43400" y="5903051"/>
            <a:ext cx="424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</a:rPr>
              <a:t>[</a:t>
            </a:r>
            <a:r>
              <a:rPr lang="en-US" b="0" dirty="0" err="1">
                <a:latin typeface="Calibri" panose="020F0502020204030204" pitchFamily="34" charset="0"/>
              </a:rPr>
              <a:t>Gemulla</a:t>
            </a:r>
            <a:r>
              <a:rPr lang="en-US" b="0" dirty="0">
                <a:latin typeface="Calibri" panose="020F0502020204030204" pitchFamily="34" charset="0"/>
              </a:rPr>
              <a:t> and </a:t>
            </a:r>
            <a:r>
              <a:rPr lang="en-US" b="0" dirty="0" err="1" smtClean="0">
                <a:latin typeface="Calibri" panose="020F0502020204030204" pitchFamily="34" charset="0"/>
              </a:rPr>
              <a:t>Lehner</a:t>
            </a:r>
            <a:r>
              <a:rPr lang="en-US" b="0" dirty="0" smtClean="0">
                <a:latin typeface="Calibri" panose="020F0502020204030204" pitchFamily="34" charset="0"/>
              </a:rPr>
              <a:t> 06] [Hu, </a:t>
            </a:r>
            <a:r>
              <a:rPr lang="en-US" b="0" dirty="0" err="1" smtClean="0">
                <a:latin typeface="Calibri" panose="020F0502020204030204" pitchFamily="34" charset="0"/>
              </a:rPr>
              <a:t>Qiao</a:t>
            </a:r>
            <a:r>
              <a:rPr lang="en-US" b="0" dirty="0" smtClean="0">
                <a:latin typeface="Calibri" panose="020F0502020204030204" pitchFamily="34" charset="0"/>
              </a:rPr>
              <a:t>, Tao 15]</a:t>
            </a:r>
            <a:endParaRPr 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from Distributed Streams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114800" y="1295400"/>
                <a:ext cx="4724400" cy="4572000"/>
              </a:xfrm>
            </p:spPr>
            <p:txBody>
              <a:bodyPr/>
              <a:lstStyle/>
              <a:p>
                <a:r>
                  <a:rPr lang="en-US" dirty="0" smtClean="0"/>
                  <a:t>One coordinator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sites</a:t>
                </a:r>
              </a:p>
              <a:p>
                <a:r>
                  <a:rPr lang="en-US" dirty="0" smtClean="0"/>
                  <a:t>Each site can communicate with the coordinator</a:t>
                </a:r>
              </a:p>
              <a:p>
                <a:r>
                  <a:rPr lang="en-US" dirty="0" smtClean="0"/>
                  <a:t>Goal: Maintain a random sample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over the union of all streams with minimum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communication</a:t>
                </a:r>
              </a:p>
              <a:p>
                <a:r>
                  <a:rPr lang="en-US" dirty="0" smtClean="0"/>
                  <a:t>Difficulty: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so can’t run reservoir sampling algorithm</a:t>
                </a:r>
              </a:p>
              <a:p>
                <a:r>
                  <a:rPr lang="en-US" dirty="0" smtClean="0"/>
                  <a:t>Key observation: Don’t have to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 order to sample!</a:t>
                </a:r>
              </a:p>
              <a:p>
                <a:pPr lvl="1"/>
                <a:r>
                  <a:rPr lang="en-HK" dirty="0" smtClean="0"/>
                  <a:t>Sampling is easier than counting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0" y="1295400"/>
                <a:ext cx="4724400" cy="4572000"/>
              </a:xfrm>
              <a:blipFill>
                <a:blip r:embed="rId2"/>
                <a:stretch>
                  <a:fillRect l="-774" t="-1067" r="-258" b="-7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C4346-9CD8-4818-AA95-4BE042CE4F8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41715"/>
            <a:ext cx="3334246" cy="33346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1447800" y="5410200"/>
            <a:ext cx="1676400" cy="27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4811" y="6117622"/>
            <a:ext cx="8005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Calibri" panose="020F0502020204030204" pitchFamily="34" charset="0"/>
              </a:rPr>
              <a:t>[</a:t>
            </a:r>
            <a:r>
              <a:rPr lang="en-US" sz="1600" b="0" dirty="0" err="1">
                <a:latin typeface="Calibri" panose="020F0502020204030204" pitchFamily="34" charset="0"/>
              </a:rPr>
              <a:t>Cormode</a:t>
            </a:r>
            <a:r>
              <a:rPr lang="en-US" sz="1600" b="0" dirty="0">
                <a:latin typeface="Calibri" panose="020F0502020204030204" pitchFamily="34" charset="0"/>
              </a:rPr>
              <a:t>, </a:t>
            </a:r>
            <a:r>
              <a:rPr lang="en-US" sz="1600" b="0" dirty="0" err="1">
                <a:latin typeface="Calibri" panose="020F0502020204030204" pitchFamily="34" charset="0"/>
              </a:rPr>
              <a:t>Muthukrishnan</a:t>
            </a:r>
            <a:r>
              <a:rPr lang="en-US" sz="1600" b="0" dirty="0">
                <a:latin typeface="Calibri" panose="020F0502020204030204" pitchFamily="34" charset="0"/>
              </a:rPr>
              <a:t>, Yi, </a:t>
            </a:r>
            <a:r>
              <a:rPr lang="en-US" sz="1600" b="0" dirty="0" smtClean="0">
                <a:latin typeface="Calibri" panose="020F0502020204030204" pitchFamily="34" charset="0"/>
              </a:rPr>
              <a:t>Zhang 09] [</a:t>
            </a:r>
            <a:r>
              <a:rPr lang="en-US" sz="1600" b="0" dirty="0">
                <a:latin typeface="Calibri" panose="020F0502020204030204" pitchFamily="34" charset="0"/>
              </a:rPr>
              <a:t>Woodruff, </a:t>
            </a:r>
            <a:r>
              <a:rPr lang="en-US" sz="1600" b="0" dirty="0" err="1" smtClean="0">
                <a:latin typeface="Calibri" panose="020F0502020204030204" pitchFamily="34" charset="0"/>
              </a:rPr>
              <a:t>Tirthapura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b="0" dirty="0" smtClean="0">
                <a:latin typeface="Calibri" panose="020F0502020204030204" pitchFamily="34" charset="0"/>
              </a:rPr>
              <a:t>11</a:t>
            </a:r>
            <a:r>
              <a:rPr lang="en-US" sz="1600" b="0" dirty="0">
                <a:latin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79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s2.quickmeme.com/img/6a/6a547725b38511b82db7840fed2bc6cd1042e4425cc4882bb72d30b222b87f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1" y="0"/>
            <a:ext cx="9235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Reduction from Coin Flip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5201"/>
                <a:ext cx="8229600" cy="2362199"/>
              </a:xfrm>
            </p:spPr>
            <p:txBody>
              <a:bodyPr/>
              <a:lstStyle/>
              <a:p>
                <a:r>
                  <a:rPr lang="en-US" dirty="0" smtClean="0"/>
                  <a:t>Flip a fair coin for each element until we get “1”</a:t>
                </a:r>
              </a:p>
              <a:p>
                <a:r>
                  <a:rPr lang="en-US" dirty="0" smtClean="0"/>
                  <a:t>An element is active on a level if it is “0”</a:t>
                </a:r>
              </a:p>
              <a:p>
                <a:r>
                  <a:rPr lang="en-US" dirty="0" smtClean="0"/>
                  <a:t>If a level has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active elements, we can draw a sample from those active elements</a:t>
                </a:r>
              </a:p>
              <a:p>
                <a:r>
                  <a:rPr lang="en-US" dirty="0" smtClean="0"/>
                  <a:t>Key: The coordinator does not want all the active elements,  which are too many!</a:t>
                </a:r>
              </a:p>
              <a:p>
                <a:pPr lvl="1"/>
                <a:r>
                  <a:rPr lang="en-US" dirty="0" smtClean="0"/>
                  <a:t>Choose a level appropriately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5201"/>
                <a:ext cx="8229600" cy="2362199"/>
              </a:xfrm>
              <a:blipFill rotWithShape="0">
                <a:blip r:embed="rId2"/>
                <a:stretch>
                  <a:fillRect l="-444" t="-2062" r="-1185" b="-28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263791"/>
            <a:ext cx="8581293" cy="21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round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Sites send in every item </a:t>
                </a:r>
                <a:r>
                  <a:rPr lang="en-US" dirty="0" err="1"/>
                  <a:t>w.p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This is a </a:t>
                </a:r>
                <a:r>
                  <a:rPr lang="en-US" dirty="0" smtClean="0"/>
                  <a:t>coin-flip sample </a:t>
                </a:r>
                <a:r>
                  <a:rPr lang="en-US" dirty="0"/>
                  <a:t>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Coordinator maintains a lower sample </a:t>
                </a:r>
                <a:r>
                  <a:rPr lang="en-US" dirty="0" smtClean="0"/>
                  <a:t>and a </a:t>
                </a:r>
                <a:r>
                  <a:rPr lang="en-US" dirty="0"/>
                  <a:t>higher sample: each received item </a:t>
                </a:r>
                <a:r>
                  <a:rPr lang="en-US" dirty="0" smtClean="0"/>
                  <a:t>goes to </a:t>
                </a:r>
                <a:r>
                  <a:rPr lang="en-US" dirty="0"/>
                  <a:t>either with equal prob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The lower sample is a sample 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When the lower sample reaches size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 coordinator </a:t>
                </a:r>
                <a:r>
                  <a:rPr lang="en-US" dirty="0"/>
                  <a:t>broadcasts to advance </a:t>
                </a:r>
                <a:r>
                  <a:rPr lang="en-US" dirty="0" smtClean="0"/>
                  <a:t>to round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Discard the upper sample</a:t>
                </a:r>
              </a:p>
              <a:p>
                <a:pPr lvl="1"/>
                <a:r>
                  <a:rPr lang="en-US" dirty="0"/>
                  <a:t>Split the lower sample into a new </a:t>
                </a:r>
                <a:r>
                  <a:rPr lang="en-US" dirty="0" smtClean="0"/>
                  <a:t>lower sample </a:t>
                </a:r>
                <a:r>
                  <a:rPr lang="en-US" dirty="0"/>
                  <a:t>and a higher sample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371600"/>
                <a:ext cx="8229600" cy="4343400"/>
              </a:xfrm>
              <a:blipFill rotWithShape="0">
                <a:blip r:embed="rId2"/>
                <a:stretch>
                  <a:fillRect l="-444" t="-1122" b="-9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Cost of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Communication cost of each round: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Expect to receive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sampled items before round </a:t>
                </a:r>
                <a:r>
                  <a:rPr lang="en-US" dirty="0" smtClean="0"/>
                  <a:t>ends</a:t>
                </a:r>
              </a:p>
              <a:p>
                <a:pPr lvl="1"/>
                <a:r>
                  <a:rPr lang="en-US" dirty="0" smtClean="0"/>
                  <a:t>Broadcast </a:t>
                </a:r>
                <a:r>
                  <a:rPr lang="en-US" dirty="0"/>
                  <a:t>to end round: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Number of rounds: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</a:t>
                </a:r>
                <a:r>
                  <a:rPr lang="en-US" dirty="0" smtClean="0"/>
                  <a:t>each round, </a:t>
                </a:r>
                <a:r>
                  <a:rPr lang="en-US" dirty="0"/>
                  <a:t>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items being sampled to end round</a:t>
                </a:r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item has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contribute: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items</a:t>
                </a:r>
              </a:p>
              <a:p>
                <a:r>
                  <a:rPr lang="en-US" dirty="0" smtClean="0"/>
                  <a:t>Total communication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be improved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matching lower </a:t>
                </a:r>
                <a:r>
                  <a:rPr lang="en-US" dirty="0" smtClean="0"/>
                  <a:t>bound</a:t>
                </a:r>
              </a:p>
              <a:p>
                <a:r>
                  <a:rPr lang="en-US" dirty="0" smtClean="0"/>
                  <a:t>Sliding windows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33" t="-1122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Importance Sampling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2895600"/>
          </a:xfrm>
        </p:spPr>
        <p:txBody>
          <a:bodyPr/>
          <a:lstStyle/>
          <a:p>
            <a:r>
              <a:rPr lang="en-HK" dirty="0" smtClean="0">
                <a:latin typeface="Calibri" panose="020F0502020204030204" pitchFamily="34" charset="0"/>
                <a:cs typeface="Calibri" panose="020F0502020204030204" pitchFamily="34" charset="0"/>
              </a:rPr>
              <a:t>Sampling probability depends on how important data 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Estimation on Distributed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858228"/>
                <a:ext cx="8001000" cy="3009172"/>
              </a:xfrm>
            </p:spPr>
            <p:txBody>
              <a:bodyPr/>
              <a:lstStyle/>
              <a:p>
                <a:r>
                  <a:rPr lang="en-US" dirty="0" smtClean="0"/>
                  <a:t>Given: A multiset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items drawn from the universe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example: IP addresses of network packets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partitioned arbitrarily and stored </a:t>
                </a:r>
                <a:r>
                  <a:rPr lang="en-US" dirty="0"/>
                  <a:t>o</a:t>
                </a:r>
                <a:r>
                  <a:rPr lang="en-US" dirty="0" smtClean="0"/>
                  <a:t>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nodes</a:t>
                </a:r>
              </a:p>
              <a:p>
                <a:pPr lvl="1"/>
                <a:r>
                  <a:rPr lang="en-US" dirty="0" smtClean="0"/>
                  <a:t>Local </a:t>
                </a:r>
                <a:r>
                  <a:rPr lang="en-US" dirty="0"/>
                  <a:t>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: frequency of item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on node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Global </a:t>
                </a:r>
                <a:r>
                  <a:rPr lang="en-US" dirty="0"/>
                  <a:t>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 smtClean="0"/>
                  <a:t>Goal: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absolute error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Can’t hope for small relative error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Heavy hitters are estimated well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858228"/>
                <a:ext cx="8001000" cy="3009172"/>
              </a:xfrm>
              <a:blipFill>
                <a:blip r:embed="rId2"/>
                <a:stretch>
                  <a:fillRect l="-457" t="-1619" b="-17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FAF2C-959D-40A8-B386-6EBAA6BBFDC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Content Placeholder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0" b="65317"/>
          <a:stretch/>
        </p:blipFill>
        <p:spPr bwMode="auto">
          <a:xfrm>
            <a:off x="2019300" y="1143002"/>
            <a:ext cx="5105400" cy="171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67200" y="6214646"/>
            <a:ext cx="4671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anose="020F0502020204030204" pitchFamily="34" charset="0"/>
              </a:rPr>
              <a:t>[Zhao</a:t>
            </a:r>
            <a:r>
              <a:rPr lang="en-US" sz="1600" b="0" dirty="0">
                <a:latin typeface="Calibri" panose="020F0502020204030204" pitchFamily="34" charset="0"/>
              </a:rPr>
              <a:t>, </a:t>
            </a:r>
            <a:r>
              <a:rPr lang="en-US" sz="1600" b="0" dirty="0" err="1" smtClean="0">
                <a:latin typeface="Calibri" panose="020F0502020204030204" pitchFamily="34" charset="0"/>
              </a:rPr>
              <a:t>Ogihara</a:t>
            </a:r>
            <a:r>
              <a:rPr lang="en-US" sz="1600" b="0" dirty="0">
                <a:latin typeface="Calibri" panose="020F0502020204030204" pitchFamily="34" charset="0"/>
              </a:rPr>
              <a:t>, </a:t>
            </a:r>
            <a:r>
              <a:rPr lang="en-US" sz="1600" b="0" dirty="0" smtClean="0">
                <a:latin typeface="Calibri" panose="020F0502020204030204" pitchFamily="34" charset="0"/>
              </a:rPr>
              <a:t>Wang</a:t>
            </a:r>
            <a:r>
              <a:rPr lang="en-US" sz="1600" b="0" dirty="0">
                <a:latin typeface="Calibri" panose="020F0502020204030204" pitchFamily="34" charset="0"/>
              </a:rPr>
              <a:t>, </a:t>
            </a:r>
            <a:r>
              <a:rPr lang="en-US" sz="1600" b="0" dirty="0" smtClean="0">
                <a:latin typeface="Calibri" panose="020F0502020204030204" pitchFamily="34" charset="0"/>
              </a:rPr>
              <a:t>Xu 06] [Huang</a:t>
            </a:r>
            <a:r>
              <a:rPr lang="en-US" sz="1600" b="0" dirty="0">
                <a:latin typeface="Calibri" panose="020F0502020204030204" pitchFamily="34" charset="0"/>
              </a:rPr>
              <a:t>, Yi, Liu, </a:t>
            </a:r>
            <a:r>
              <a:rPr lang="en-US" sz="1600" b="0" dirty="0" smtClean="0">
                <a:latin typeface="Calibri" panose="020F0502020204030204" pitchFamily="34" charset="0"/>
              </a:rPr>
              <a:t>Chen 11</a:t>
            </a:r>
            <a:r>
              <a:rPr lang="en-US" sz="1600" b="0" dirty="0">
                <a:latin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26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Estimation: Standard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305800" cy="4572000"/>
              </a:xfrm>
            </p:spPr>
            <p:txBody>
              <a:bodyPr/>
              <a:lstStyle/>
              <a:p>
                <a:r>
                  <a:rPr lang="en-US" sz="2000" dirty="0"/>
                  <a:t>Local heavy hitters</a:t>
                </a:r>
              </a:p>
              <a:p>
                <a:pPr lvl="1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be the data size at node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Node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 sends in all items with frequency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𝜀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Total error is at most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Communication cost: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Simple random sampling</a:t>
                </a:r>
              </a:p>
              <a:p>
                <a:pPr lvl="1"/>
                <a:r>
                  <a:rPr lang="en-US" sz="2000" dirty="0"/>
                  <a:t>A simple random sample of size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can be used to estimate the frequency of any item with error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Algorithm</a:t>
                </a:r>
                <a:endParaRPr lang="en-US" sz="2000" dirty="0"/>
              </a:p>
              <a:p>
                <a:pPr lvl="2"/>
                <a:r>
                  <a:rPr lang="en-US" sz="2000" dirty="0"/>
                  <a:t>Coordinator first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Decides how many samples to get from each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Get the samples from the nodes</a:t>
                </a:r>
              </a:p>
              <a:p>
                <a:pPr lvl="1"/>
                <a:r>
                  <a:rPr lang="en-US" sz="2000" dirty="0"/>
                  <a:t>Communication cost: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+1/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305800" cy="4572000"/>
              </a:xfrm>
              <a:blipFill>
                <a:blip r:embed="rId2"/>
                <a:stretch>
                  <a:fillRect l="-220" t="-2667" b="-8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Random Sampling on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 Sampling on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9" r="-2135"/>
          <a:stretch/>
        </p:blipFill>
        <p:spPr>
          <a:xfrm>
            <a:off x="76200" y="1371600"/>
            <a:ext cx="8001000" cy="3869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0" y="2286000"/>
                <a:ext cx="3886200" cy="3581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Horvitz–Thompson estimator:</a:t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𝑠𝑎𝑚𝑝𝑙𝑒𝑑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HK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Estimator for global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</a:t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0" y="2286000"/>
                <a:ext cx="3886200" cy="3581400"/>
              </a:xfrm>
              <a:blipFill>
                <a:blip r:embed="rId3"/>
                <a:stretch>
                  <a:fillRect l="-2351" t="-1361" r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1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Importance Sampling: What is a Good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05" r="-161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772400" cy="4724400"/>
              </a:xfrm>
            </p:spPr>
            <p:txBody>
              <a:bodyPr/>
              <a:lstStyle/>
              <a:p>
                <a:r>
                  <a:rPr lang="en-US" dirty="0" smtClean="0"/>
                  <a:t>Natural choice: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M</a:t>
                </a:r>
                <a:r>
                  <a:rPr lang="en-US" dirty="0" smtClean="0"/>
                  <a:t>ore precisely: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Can show: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Communication cost: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(worst-case) optimal</a:t>
                </a:r>
              </a:p>
              <a:p>
                <a:r>
                  <a:rPr lang="en-US" dirty="0" smtClean="0"/>
                  <a:t>Interesting discovery: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Also has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Also has communication cost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 smtClean="0"/>
                  <a:t> in the worst case</a:t>
                </a:r>
                <a:br>
                  <a:rPr lang="en-US" dirty="0" smtClean="0"/>
                </a:b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 local counts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, the rest are zero.</a:t>
                </a:r>
              </a:p>
              <a:p>
                <a:pPr lvl="1"/>
                <a:r>
                  <a:rPr lang="en-US" dirty="0" smtClean="0"/>
                  <a:t>But can be much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on some inputs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772400" cy="4724400"/>
              </a:xfrm>
              <a:blipFill>
                <a:blip r:embed="rId3"/>
                <a:stretch>
                  <a:fillRect l="-471" b="-1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FAF2C-959D-40A8-B386-6EBAA6BBFDC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is Instance-Optimal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752600" y="5486400"/>
            <a:ext cx="5943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752600" y="2057400"/>
            <a:ext cx="0" cy="3429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752600" y="2514600"/>
            <a:ext cx="579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1744317" y="2524375"/>
            <a:ext cx="5844209" cy="2137077"/>
          </a:xfrm>
          <a:custGeom>
            <a:avLst/>
            <a:gdLst>
              <a:gd name="connsiteX0" fmla="*/ 0 w 5844209"/>
              <a:gd name="connsiteY0" fmla="*/ 2137077 h 2137077"/>
              <a:gd name="connsiteX1" fmla="*/ 611257 w 5844209"/>
              <a:gd name="connsiteY1" fmla="*/ 1212738 h 2137077"/>
              <a:gd name="connsiteX2" fmla="*/ 1903344 w 5844209"/>
              <a:gd name="connsiteY2" fmla="*/ 1182921 h 2137077"/>
              <a:gd name="connsiteX3" fmla="*/ 2390361 w 5844209"/>
              <a:gd name="connsiteY3" fmla="*/ 203916 h 2137077"/>
              <a:gd name="connsiteX4" fmla="*/ 2946953 w 5844209"/>
              <a:gd name="connsiteY4" fmla="*/ 164 h 2137077"/>
              <a:gd name="connsiteX5" fmla="*/ 3443909 w 5844209"/>
              <a:gd name="connsiteY5" fmla="*/ 189008 h 2137077"/>
              <a:gd name="connsiteX6" fmla="*/ 4124740 w 5844209"/>
              <a:gd name="connsiteY6" fmla="*/ 1004016 h 2137077"/>
              <a:gd name="connsiteX7" fmla="*/ 5277679 w 5844209"/>
              <a:gd name="connsiteY7" fmla="*/ 964260 h 2137077"/>
              <a:gd name="connsiteX8" fmla="*/ 5844209 w 5844209"/>
              <a:gd name="connsiteY8" fmla="*/ 1197829 h 2137077"/>
              <a:gd name="connsiteX9" fmla="*/ 5844209 w 5844209"/>
              <a:gd name="connsiteY9" fmla="*/ 1197829 h 213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4209" h="2137077">
                <a:moveTo>
                  <a:pt x="0" y="2137077"/>
                </a:moveTo>
                <a:cubicBezTo>
                  <a:pt x="147016" y="1754420"/>
                  <a:pt x="294033" y="1371764"/>
                  <a:pt x="611257" y="1212738"/>
                </a:cubicBezTo>
                <a:cubicBezTo>
                  <a:pt x="928481" y="1053712"/>
                  <a:pt x="1606827" y="1351058"/>
                  <a:pt x="1903344" y="1182921"/>
                </a:cubicBezTo>
                <a:cubicBezTo>
                  <a:pt x="2199861" y="1014784"/>
                  <a:pt x="2216426" y="401042"/>
                  <a:pt x="2390361" y="203916"/>
                </a:cubicBezTo>
                <a:cubicBezTo>
                  <a:pt x="2564296" y="6790"/>
                  <a:pt x="2771362" y="2649"/>
                  <a:pt x="2946953" y="164"/>
                </a:cubicBezTo>
                <a:cubicBezTo>
                  <a:pt x="3122544" y="-2321"/>
                  <a:pt x="3247611" y="21699"/>
                  <a:pt x="3443909" y="189008"/>
                </a:cubicBezTo>
                <a:cubicBezTo>
                  <a:pt x="3640207" y="356317"/>
                  <a:pt x="3819112" y="874807"/>
                  <a:pt x="4124740" y="1004016"/>
                </a:cubicBezTo>
                <a:cubicBezTo>
                  <a:pt x="4430368" y="1133225"/>
                  <a:pt x="4991101" y="931958"/>
                  <a:pt x="5277679" y="964260"/>
                </a:cubicBezTo>
                <a:cubicBezTo>
                  <a:pt x="5564257" y="996562"/>
                  <a:pt x="5844209" y="1197829"/>
                  <a:pt x="5844209" y="1197829"/>
                </a:cubicBezTo>
                <a:lnTo>
                  <a:pt x="5844209" y="1197829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739348" y="2516743"/>
            <a:ext cx="5804452" cy="798390"/>
          </a:xfrm>
          <a:custGeom>
            <a:avLst/>
            <a:gdLst>
              <a:gd name="connsiteX0" fmla="*/ 0 w 1466022"/>
              <a:gd name="connsiteY0" fmla="*/ 342900 h 480329"/>
              <a:gd name="connsiteX1" fmla="*/ 526774 w 1466022"/>
              <a:gd name="connsiteY1" fmla="*/ 462169 h 480329"/>
              <a:gd name="connsiteX2" fmla="*/ 1466022 w 1466022"/>
              <a:gd name="connsiteY2" fmla="*/ 0 h 480329"/>
              <a:gd name="connsiteX3" fmla="*/ 1466022 w 1466022"/>
              <a:gd name="connsiteY3" fmla="*/ 0 h 480329"/>
              <a:gd name="connsiteX0" fmla="*/ 0 w 2131943"/>
              <a:gd name="connsiteY0" fmla="*/ 397565 h 534994"/>
              <a:gd name="connsiteX1" fmla="*/ 526774 w 2131943"/>
              <a:gd name="connsiteY1" fmla="*/ 516834 h 534994"/>
              <a:gd name="connsiteX2" fmla="*/ 1466022 w 2131943"/>
              <a:gd name="connsiteY2" fmla="*/ 54665 h 534994"/>
              <a:gd name="connsiteX3" fmla="*/ 2131943 w 2131943"/>
              <a:gd name="connsiteY3" fmla="*/ 0 h 534994"/>
              <a:gd name="connsiteX0" fmla="*/ 0 w 2559325"/>
              <a:gd name="connsiteY0" fmla="*/ 636104 h 773533"/>
              <a:gd name="connsiteX1" fmla="*/ 526774 w 2559325"/>
              <a:gd name="connsiteY1" fmla="*/ 755373 h 773533"/>
              <a:gd name="connsiteX2" fmla="*/ 1466022 w 2559325"/>
              <a:gd name="connsiteY2" fmla="*/ 293204 h 773533"/>
              <a:gd name="connsiteX3" fmla="*/ 2559325 w 2559325"/>
              <a:gd name="connsiteY3" fmla="*/ 0 h 773533"/>
              <a:gd name="connsiteX0" fmla="*/ 0 w 3786808"/>
              <a:gd name="connsiteY0" fmla="*/ 417443 h 554872"/>
              <a:gd name="connsiteX1" fmla="*/ 526774 w 3786808"/>
              <a:gd name="connsiteY1" fmla="*/ 536712 h 554872"/>
              <a:gd name="connsiteX2" fmla="*/ 1466022 w 3786808"/>
              <a:gd name="connsiteY2" fmla="*/ 74543 h 554872"/>
              <a:gd name="connsiteX3" fmla="*/ 3786808 w 3786808"/>
              <a:gd name="connsiteY3" fmla="*/ 0 h 554872"/>
              <a:gd name="connsiteX0" fmla="*/ 0 w 3786808"/>
              <a:gd name="connsiteY0" fmla="*/ 575570 h 712999"/>
              <a:gd name="connsiteX1" fmla="*/ 526774 w 3786808"/>
              <a:gd name="connsiteY1" fmla="*/ 694839 h 712999"/>
              <a:gd name="connsiteX2" fmla="*/ 1466022 w 3786808"/>
              <a:gd name="connsiteY2" fmla="*/ 232670 h 712999"/>
              <a:gd name="connsiteX3" fmla="*/ 3786808 w 3786808"/>
              <a:gd name="connsiteY3" fmla="*/ 158127 h 712999"/>
              <a:gd name="connsiteX0" fmla="*/ 0 w 3786808"/>
              <a:gd name="connsiteY0" fmla="*/ 663910 h 801339"/>
              <a:gd name="connsiteX1" fmla="*/ 526774 w 3786808"/>
              <a:gd name="connsiteY1" fmla="*/ 783179 h 801339"/>
              <a:gd name="connsiteX2" fmla="*/ 1466022 w 3786808"/>
              <a:gd name="connsiteY2" fmla="*/ 321010 h 801339"/>
              <a:gd name="connsiteX3" fmla="*/ 3786808 w 3786808"/>
              <a:gd name="connsiteY3" fmla="*/ 246467 h 801339"/>
              <a:gd name="connsiteX0" fmla="*/ 0 w 3786808"/>
              <a:gd name="connsiteY0" fmla="*/ 417480 h 554909"/>
              <a:gd name="connsiteX1" fmla="*/ 526774 w 3786808"/>
              <a:gd name="connsiteY1" fmla="*/ 536749 h 554909"/>
              <a:gd name="connsiteX2" fmla="*/ 1466022 w 3786808"/>
              <a:gd name="connsiteY2" fmla="*/ 74580 h 554909"/>
              <a:gd name="connsiteX3" fmla="*/ 2136912 w 3786808"/>
              <a:gd name="connsiteY3" fmla="*/ 233607 h 554909"/>
              <a:gd name="connsiteX4" fmla="*/ 3786808 w 3786808"/>
              <a:gd name="connsiteY4" fmla="*/ 37 h 554909"/>
              <a:gd name="connsiteX0" fmla="*/ 0 w 3786808"/>
              <a:gd name="connsiteY0" fmla="*/ 664349 h 801778"/>
              <a:gd name="connsiteX1" fmla="*/ 526774 w 3786808"/>
              <a:gd name="connsiteY1" fmla="*/ 783618 h 801778"/>
              <a:gd name="connsiteX2" fmla="*/ 1466022 w 3786808"/>
              <a:gd name="connsiteY2" fmla="*/ 321449 h 801778"/>
              <a:gd name="connsiteX3" fmla="*/ 2136912 w 3786808"/>
              <a:gd name="connsiteY3" fmla="*/ 480476 h 801778"/>
              <a:gd name="connsiteX4" fmla="*/ 2857499 w 3786808"/>
              <a:gd name="connsiteY4" fmla="*/ 3397 h 801778"/>
              <a:gd name="connsiteX5" fmla="*/ 3786808 w 3786808"/>
              <a:gd name="connsiteY5" fmla="*/ 246906 h 801778"/>
              <a:gd name="connsiteX0" fmla="*/ 0 w 3786808"/>
              <a:gd name="connsiteY0" fmla="*/ 664349 h 801778"/>
              <a:gd name="connsiteX1" fmla="*/ 526774 w 3786808"/>
              <a:gd name="connsiteY1" fmla="*/ 783618 h 801778"/>
              <a:gd name="connsiteX2" fmla="*/ 1466022 w 3786808"/>
              <a:gd name="connsiteY2" fmla="*/ 321449 h 801778"/>
              <a:gd name="connsiteX3" fmla="*/ 2136912 w 3786808"/>
              <a:gd name="connsiteY3" fmla="*/ 480476 h 801778"/>
              <a:gd name="connsiteX4" fmla="*/ 2320786 w 3786808"/>
              <a:gd name="connsiteY4" fmla="*/ 157454 h 801778"/>
              <a:gd name="connsiteX5" fmla="*/ 2857499 w 3786808"/>
              <a:gd name="connsiteY5" fmla="*/ 3397 h 801778"/>
              <a:gd name="connsiteX6" fmla="*/ 3786808 w 3786808"/>
              <a:gd name="connsiteY6" fmla="*/ 246906 h 801778"/>
              <a:gd name="connsiteX0" fmla="*/ 0 w 5804452"/>
              <a:gd name="connsiteY0" fmla="*/ 663103 h 800532"/>
              <a:gd name="connsiteX1" fmla="*/ 526774 w 5804452"/>
              <a:gd name="connsiteY1" fmla="*/ 782372 h 800532"/>
              <a:gd name="connsiteX2" fmla="*/ 1466022 w 5804452"/>
              <a:gd name="connsiteY2" fmla="*/ 320203 h 800532"/>
              <a:gd name="connsiteX3" fmla="*/ 2136912 w 5804452"/>
              <a:gd name="connsiteY3" fmla="*/ 479230 h 800532"/>
              <a:gd name="connsiteX4" fmla="*/ 2320786 w 5804452"/>
              <a:gd name="connsiteY4" fmla="*/ 156208 h 800532"/>
              <a:gd name="connsiteX5" fmla="*/ 2857499 w 5804452"/>
              <a:gd name="connsiteY5" fmla="*/ 2151 h 800532"/>
              <a:gd name="connsiteX6" fmla="*/ 5804452 w 5804452"/>
              <a:gd name="connsiteY6" fmla="*/ 439473 h 800532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586909 w 5804452"/>
              <a:gd name="connsiteY6" fmla="*/ 248060 h 800114"/>
              <a:gd name="connsiteX7" fmla="*/ 5804452 w 5804452"/>
              <a:gd name="connsiteY7" fmla="*/ 439055 h 800114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870174 w 5804452"/>
              <a:gd name="connsiteY6" fmla="*/ 153639 h 800114"/>
              <a:gd name="connsiteX7" fmla="*/ 5804452 w 5804452"/>
              <a:gd name="connsiteY7" fmla="*/ 439055 h 800114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870174 w 5804452"/>
              <a:gd name="connsiteY6" fmla="*/ 153639 h 800114"/>
              <a:gd name="connsiteX7" fmla="*/ 5391978 w 5804452"/>
              <a:gd name="connsiteY7" fmla="*/ 670473 h 800114"/>
              <a:gd name="connsiteX8" fmla="*/ 5804452 w 5804452"/>
              <a:gd name="connsiteY8" fmla="*/ 439055 h 800114"/>
              <a:gd name="connsiteX0" fmla="*/ 0 w 5804452"/>
              <a:gd name="connsiteY0" fmla="*/ 661478 h 798907"/>
              <a:gd name="connsiteX1" fmla="*/ 526774 w 5804452"/>
              <a:gd name="connsiteY1" fmla="*/ 780747 h 798907"/>
              <a:gd name="connsiteX2" fmla="*/ 1466022 w 5804452"/>
              <a:gd name="connsiteY2" fmla="*/ 318578 h 798907"/>
              <a:gd name="connsiteX3" fmla="*/ 2136912 w 5804452"/>
              <a:gd name="connsiteY3" fmla="*/ 477605 h 798907"/>
              <a:gd name="connsiteX4" fmla="*/ 2320786 w 5804452"/>
              <a:gd name="connsiteY4" fmla="*/ 154583 h 798907"/>
              <a:gd name="connsiteX5" fmla="*/ 2857499 w 5804452"/>
              <a:gd name="connsiteY5" fmla="*/ 526 h 798907"/>
              <a:gd name="connsiteX6" fmla="*/ 4040256 w 5804452"/>
              <a:gd name="connsiteY6" fmla="*/ 405879 h 798907"/>
              <a:gd name="connsiteX7" fmla="*/ 4870174 w 5804452"/>
              <a:gd name="connsiteY7" fmla="*/ 152432 h 798907"/>
              <a:gd name="connsiteX8" fmla="*/ 5391978 w 5804452"/>
              <a:gd name="connsiteY8" fmla="*/ 669266 h 798907"/>
              <a:gd name="connsiteX9" fmla="*/ 5804452 w 5804452"/>
              <a:gd name="connsiteY9" fmla="*/ 437848 h 798907"/>
              <a:gd name="connsiteX0" fmla="*/ 0 w 5804452"/>
              <a:gd name="connsiteY0" fmla="*/ 660961 h 798390"/>
              <a:gd name="connsiteX1" fmla="*/ 526774 w 5804452"/>
              <a:gd name="connsiteY1" fmla="*/ 780230 h 798390"/>
              <a:gd name="connsiteX2" fmla="*/ 1466022 w 5804452"/>
              <a:gd name="connsiteY2" fmla="*/ 318061 h 798390"/>
              <a:gd name="connsiteX3" fmla="*/ 2136912 w 5804452"/>
              <a:gd name="connsiteY3" fmla="*/ 477088 h 798390"/>
              <a:gd name="connsiteX4" fmla="*/ 2320786 w 5804452"/>
              <a:gd name="connsiteY4" fmla="*/ 154066 h 798390"/>
              <a:gd name="connsiteX5" fmla="*/ 2857499 w 5804452"/>
              <a:gd name="connsiteY5" fmla="*/ 9 h 798390"/>
              <a:gd name="connsiteX6" fmla="*/ 3508513 w 5804452"/>
              <a:gd name="connsiteY6" fmla="*/ 77371 h 798390"/>
              <a:gd name="connsiteX7" fmla="*/ 4040256 w 5804452"/>
              <a:gd name="connsiteY7" fmla="*/ 405362 h 798390"/>
              <a:gd name="connsiteX8" fmla="*/ 4870174 w 5804452"/>
              <a:gd name="connsiteY8" fmla="*/ 151915 h 798390"/>
              <a:gd name="connsiteX9" fmla="*/ 5391978 w 5804452"/>
              <a:gd name="connsiteY9" fmla="*/ 668749 h 798390"/>
              <a:gd name="connsiteX10" fmla="*/ 5804452 w 5804452"/>
              <a:gd name="connsiteY10" fmla="*/ 437331 h 79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4452" h="798390">
                <a:moveTo>
                  <a:pt x="0" y="660961"/>
                </a:moveTo>
                <a:cubicBezTo>
                  <a:pt x="141218" y="749170"/>
                  <a:pt x="282437" y="837380"/>
                  <a:pt x="526774" y="780230"/>
                </a:cubicBezTo>
                <a:cubicBezTo>
                  <a:pt x="771111" y="723080"/>
                  <a:pt x="1197666" y="368585"/>
                  <a:pt x="1466022" y="318061"/>
                </a:cubicBezTo>
                <a:cubicBezTo>
                  <a:pt x="1734378" y="267537"/>
                  <a:pt x="1962149" y="490340"/>
                  <a:pt x="2136912" y="477088"/>
                </a:cubicBezTo>
                <a:cubicBezTo>
                  <a:pt x="2311675" y="463836"/>
                  <a:pt x="2200688" y="233579"/>
                  <a:pt x="2320786" y="154066"/>
                </a:cubicBezTo>
                <a:cubicBezTo>
                  <a:pt x="2440884" y="74553"/>
                  <a:pt x="2686049" y="367"/>
                  <a:pt x="2857499" y="9"/>
                </a:cubicBezTo>
                <a:cubicBezTo>
                  <a:pt x="3028949" y="-349"/>
                  <a:pt x="3311387" y="9812"/>
                  <a:pt x="3508513" y="77371"/>
                </a:cubicBezTo>
                <a:cubicBezTo>
                  <a:pt x="3705639" y="144930"/>
                  <a:pt x="3786808" y="405362"/>
                  <a:pt x="4040256" y="405362"/>
                </a:cubicBezTo>
                <a:cubicBezTo>
                  <a:pt x="4293704" y="405362"/>
                  <a:pt x="4645715" y="49211"/>
                  <a:pt x="4870174" y="151915"/>
                </a:cubicBezTo>
                <a:cubicBezTo>
                  <a:pt x="5015948" y="198297"/>
                  <a:pt x="5246204" y="622367"/>
                  <a:pt x="5391978" y="668749"/>
                </a:cubicBezTo>
                <a:lnTo>
                  <a:pt x="5804452" y="437331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759227" y="2509666"/>
            <a:ext cx="5804452" cy="1258260"/>
          </a:xfrm>
          <a:custGeom>
            <a:avLst/>
            <a:gdLst>
              <a:gd name="connsiteX0" fmla="*/ 0 w 1466022"/>
              <a:gd name="connsiteY0" fmla="*/ 342900 h 480329"/>
              <a:gd name="connsiteX1" fmla="*/ 526774 w 1466022"/>
              <a:gd name="connsiteY1" fmla="*/ 462169 h 480329"/>
              <a:gd name="connsiteX2" fmla="*/ 1466022 w 1466022"/>
              <a:gd name="connsiteY2" fmla="*/ 0 h 480329"/>
              <a:gd name="connsiteX3" fmla="*/ 1466022 w 1466022"/>
              <a:gd name="connsiteY3" fmla="*/ 0 h 480329"/>
              <a:gd name="connsiteX0" fmla="*/ 0 w 2131943"/>
              <a:gd name="connsiteY0" fmla="*/ 397565 h 534994"/>
              <a:gd name="connsiteX1" fmla="*/ 526774 w 2131943"/>
              <a:gd name="connsiteY1" fmla="*/ 516834 h 534994"/>
              <a:gd name="connsiteX2" fmla="*/ 1466022 w 2131943"/>
              <a:gd name="connsiteY2" fmla="*/ 54665 h 534994"/>
              <a:gd name="connsiteX3" fmla="*/ 2131943 w 2131943"/>
              <a:gd name="connsiteY3" fmla="*/ 0 h 534994"/>
              <a:gd name="connsiteX0" fmla="*/ 0 w 2559325"/>
              <a:gd name="connsiteY0" fmla="*/ 636104 h 773533"/>
              <a:gd name="connsiteX1" fmla="*/ 526774 w 2559325"/>
              <a:gd name="connsiteY1" fmla="*/ 755373 h 773533"/>
              <a:gd name="connsiteX2" fmla="*/ 1466022 w 2559325"/>
              <a:gd name="connsiteY2" fmla="*/ 293204 h 773533"/>
              <a:gd name="connsiteX3" fmla="*/ 2559325 w 2559325"/>
              <a:gd name="connsiteY3" fmla="*/ 0 h 773533"/>
              <a:gd name="connsiteX0" fmla="*/ 0 w 3786808"/>
              <a:gd name="connsiteY0" fmla="*/ 417443 h 554872"/>
              <a:gd name="connsiteX1" fmla="*/ 526774 w 3786808"/>
              <a:gd name="connsiteY1" fmla="*/ 536712 h 554872"/>
              <a:gd name="connsiteX2" fmla="*/ 1466022 w 3786808"/>
              <a:gd name="connsiteY2" fmla="*/ 74543 h 554872"/>
              <a:gd name="connsiteX3" fmla="*/ 3786808 w 3786808"/>
              <a:gd name="connsiteY3" fmla="*/ 0 h 554872"/>
              <a:gd name="connsiteX0" fmla="*/ 0 w 3786808"/>
              <a:gd name="connsiteY0" fmla="*/ 575570 h 712999"/>
              <a:gd name="connsiteX1" fmla="*/ 526774 w 3786808"/>
              <a:gd name="connsiteY1" fmla="*/ 694839 h 712999"/>
              <a:gd name="connsiteX2" fmla="*/ 1466022 w 3786808"/>
              <a:gd name="connsiteY2" fmla="*/ 232670 h 712999"/>
              <a:gd name="connsiteX3" fmla="*/ 3786808 w 3786808"/>
              <a:gd name="connsiteY3" fmla="*/ 158127 h 712999"/>
              <a:gd name="connsiteX0" fmla="*/ 0 w 3786808"/>
              <a:gd name="connsiteY0" fmla="*/ 663910 h 801339"/>
              <a:gd name="connsiteX1" fmla="*/ 526774 w 3786808"/>
              <a:gd name="connsiteY1" fmla="*/ 783179 h 801339"/>
              <a:gd name="connsiteX2" fmla="*/ 1466022 w 3786808"/>
              <a:gd name="connsiteY2" fmla="*/ 321010 h 801339"/>
              <a:gd name="connsiteX3" fmla="*/ 3786808 w 3786808"/>
              <a:gd name="connsiteY3" fmla="*/ 246467 h 801339"/>
              <a:gd name="connsiteX0" fmla="*/ 0 w 3786808"/>
              <a:gd name="connsiteY0" fmla="*/ 417480 h 554909"/>
              <a:gd name="connsiteX1" fmla="*/ 526774 w 3786808"/>
              <a:gd name="connsiteY1" fmla="*/ 536749 h 554909"/>
              <a:gd name="connsiteX2" fmla="*/ 1466022 w 3786808"/>
              <a:gd name="connsiteY2" fmla="*/ 74580 h 554909"/>
              <a:gd name="connsiteX3" fmla="*/ 2136912 w 3786808"/>
              <a:gd name="connsiteY3" fmla="*/ 233607 h 554909"/>
              <a:gd name="connsiteX4" fmla="*/ 3786808 w 3786808"/>
              <a:gd name="connsiteY4" fmla="*/ 37 h 554909"/>
              <a:gd name="connsiteX0" fmla="*/ 0 w 3786808"/>
              <a:gd name="connsiteY0" fmla="*/ 664349 h 801778"/>
              <a:gd name="connsiteX1" fmla="*/ 526774 w 3786808"/>
              <a:gd name="connsiteY1" fmla="*/ 783618 h 801778"/>
              <a:gd name="connsiteX2" fmla="*/ 1466022 w 3786808"/>
              <a:gd name="connsiteY2" fmla="*/ 321449 h 801778"/>
              <a:gd name="connsiteX3" fmla="*/ 2136912 w 3786808"/>
              <a:gd name="connsiteY3" fmla="*/ 480476 h 801778"/>
              <a:gd name="connsiteX4" fmla="*/ 2857499 w 3786808"/>
              <a:gd name="connsiteY4" fmla="*/ 3397 h 801778"/>
              <a:gd name="connsiteX5" fmla="*/ 3786808 w 3786808"/>
              <a:gd name="connsiteY5" fmla="*/ 246906 h 801778"/>
              <a:gd name="connsiteX0" fmla="*/ 0 w 3786808"/>
              <a:gd name="connsiteY0" fmla="*/ 664349 h 801778"/>
              <a:gd name="connsiteX1" fmla="*/ 526774 w 3786808"/>
              <a:gd name="connsiteY1" fmla="*/ 783618 h 801778"/>
              <a:gd name="connsiteX2" fmla="*/ 1466022 w 3786808"/>
              <a:gd name="connsiteY2" fmla="*/ 321449 h 801778"/>
              <a:gd name="connsiteX3" fmla="*/ 2136912 w 3786808"/>
              <a:gd name="connsiteY3" fmla="*/ 480476 h 801778"/>
              <a:gd name="connsiteX4" fmla="*/ 2320786 w 3786808"/>
              <a:gd name="connsiteY4" fmla="*/ 157454 h 801778"/>
              <a:gd name="connsiteX5" fmla="*/ 2857499 w 3786808"/>
              <a:gd name="connsiteY5" fmla="*/ 3397 h 801778"/>
              <a:gd name="connsiteX6" fmla="*/ 3786808 w 3786808"/>
              <a:gd name="connsiteY6" fmla="*/ 246906 h 801778"/>
              <a:gd name="connsiteX0" fmla="*/ 0 w 5804452"/>
              <a:gd name="connsiteY0" fmla="*/ 663103 h 800532"/>
              <a:gd name="connsiteX1" fmla="*/ 526774 w 5804452"/>
              <a:gd name="connsiteY1" fmla="*/ 782372 h 800532"/>
              <a:gd name="connsiteX2" fmla="*/ 1466022 w 5804452"/>
              <a:gd name="connsiteY2" fmla="*/ 320203 h 800532"/>
              <a:gd name="connsiteX3" fmla="*/ 2136912 w 5804452"/>
              <a:gd name="connsiteY3" fmla="*/ 479230 h 800532"/>
              <a:gd name="connsiteX4" fmla="*/ 2320786 w 5804452"/>
              <a:gd name="connsiteY4" fmla="*/ 156208 h 800532"/>
              <a:gd name="connsiteX5" fmla="*/ 2857499 w 5804452"/>
              <a:gd name="connsiteY5" fmla="*/ 2151 h 800532"/>
              <a:gd name="connsiteX6" fmla="*/ 5804452 w 5804452"/>
              <a:gd name="connsiteY6" fmla="*/ 439473 h 800532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586909 w 5804452"/>
              <a:gd name="connsiteY6" fmla="*/ 248060 h 800114"/>
              <a:gd name="connsiteX7" fmla="*/ 5804452 w 5804452"/>
              <a:gd name="connsiteY7" fmla="*/ 439055 h 800114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870174 w 5804452"/>
              <a:gd name="connsiteY6" fmla="*/ 153639 h 800114"/>
              <a:gd name="connsiteX7" fmla="*/ 5804452 w 5804452"/>
              <a:gd name="connsiteY7" fmla="*/ 439055 h 800114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870174 w 5804452"/>
              <a:gd name="connsiteY6" fmla="*/ 153639 h 800114"/>
              <a:gd name="connsiteX7" fmla="*/ 5391978 w 5804452"/>
              <a:gd name="connsiteY7" fmla="*/ 670473 h 800114"/>
              <a:gd name="connsiteX8" fmla="*/ 5804452 w 5804452"/>
              <a:gd name="connsiteY8" fmla="*/ 439055 h 800114"/>
              <a:gd name="connsiteX0" fmla="*/ 0 w 5804452"/>
              <a:gd name="connsiteY0" fmla="*/ 661478 h 798907"/>
              <a:gd name="connsiteX1" fmla="*/ 526774 w 5804452"/>
              <a:gd name="connsiteY1" fmla="*/ 780747 h 798907"/>
              <a:gd name="connsiteX2" fmla="*/ 1466022 w 5804452"/>
              <a:gd name="connsiteY2" fmla="*/ 318578 h 798907"/>
              <a:gd name="connsiteX3" fmla="*/ 2136912 w 5804452"/>
              <a:gd name="connsiteY3" fmla="*/ 477605 h 798907"/>
              <a:gd name="connsiteX4" fmla="*/ 2320786 w 5804452"/>
              <a:gd name="connsiteY4" fmla="*/ 154583 h 798907"/>
              <a:gd name="connsiteX5" fmla="*/ 2857499 w 5804452"/>
              <a:gd name="connsiteY5" fmla="*/ 526 h 798907"/>
              <a:gd name="connsiteX6" fmla="*/ 4040256 w 5804452"/>
              <a:gd name="connsiteY6" fmla="*/ 405879 h 798907"/>
              <a:gd name="connsiteX7" fmla="*/ 4870174 w 5804452"/>
              <a:gd name="connsiteY7" fmla="*/ 152432 h 798907"/>
              <a:gd name="connsiteX8" fmla="*/ 5391978 w 5804452"/>
              <a:gd name="connsiteY8" fmla="*/ 669266 h 798907"/>
              <a:gd name="connsiteX9" fmla="*/ 5804452 w 5804452"/>
              <a:gd name="connsiteY9" fmla="*/ 437848 h 798907"/>
              <a:gd name="connsiteX0" fmla="*/ 0 w 5804452"/>
              <a:gd name="connsiteY0" fmla="*/ 660961 h 798390"/>
              <a:gd name="connsiteX1" fmla="*/ 526774 w 5804452"/>
              <a:gd name="connsiteY1" fmla="*/ 780230 h 798390"/>
              <a:gd name="connsiteX2" fmla="*/ 1466022 w 5804452"/>
              <a:gd name="connsiteY2" fmla="*/ 318061 h 798390"/>
              <a:gd name="connsiteX3" fmla="*/ 2136912 w 5804452"/>
              <a:gd name="connsiteY3" fmla="*/ 477088 h 798390"/>
              <a:gd name="connsiteX4" fmla="*/ 2320786 w 5804452"/>
              <a:gd name="connsiteY4" fmla="*/ 154066 h 798390"/>
              <a:gd name="connsiteX5" fmla="*/ 2857499 w 5804452"/>
              <a:gd name="connsiteY5" fmla="*/ 9 h 798390"/>
              <a:gd name="connsiteX6" fmla="*/ 3508513 w 5804452"/>
              <a:gd name="connsiteY6" fmla="*/ 77371 h 798390"/>
              <a:gd name="connsiteX7" fmla="*/ 4040256 w 5804452"/>
              <a:gd name="connsiteY7" fmla="*/ 405362 h 798390"/>
              <a:gd name="connsiteX8" fmla="*/ 4870174 w 5804452"/>
              <a:gd name="connsiteY8" fmla="*/ 151915 h 798390"/>
              <a:gd name="connsiteX9" fmla="*/ 5391978 w 5804452"/>
              <a:gd name="connsiteY9" fmla="*/ 668749 h 798390"/>
              <a:gd name="connsiteX10" fmla="*/ 5804452 w 5804452"/>
              <a:gd name="connsiteY10" fmla="*/ 437331 h 798390"/>
              <a:gd name="connsiteX0" fmla="*/ 0 w 5804452"/>
              <a:gd name="connsiteY0" fmla="*/ 877073 h 1051967"/>
              <a:gd name="connsiteX1" fmla="*/ 526774 w 5804452"/>
              <a:gd name="connsiteY1" fmla="*/ 996342 h 1051967"/>
              <a:gd name="connsiteX2" fmla="*/ 1182757 w 5804452"/>
              <a:gd name="connsiteY2" fmla="*/ 2429 h 1051967"/>
              <a:gd name="connsiteX3" fmla="*/ 2136912 w 5804452"/>
              <a:gd name="connsiteY3" fmla="*/ 693200 h 1051967"/>
              <a:gd name="connsiteX4" fmla="*/ 2320786 w 5804452"/>
              <a:gd name="connsiteY4" fmla="*/ 370178 h 1051967"/>
              <a:gd name="connsiteX5" fmla="*/ 2857499 w 5804452"/>
              <a:gd name="connsiteY5" fmla="*/ 216121 h 1051967"/>
              <a:gd name="connsiteX6" fmla="*/ 3508513 w 5804452"/>
              <a:gd name="connsiteY6" fmla="*/ 293483 h 1051967"/>
              <a:gd name="connsiteX7" fmla="*/ 4040256 w 5804452"/>
              <a:gd name="connsiteY7" fmla="*/ 621474 h 1051967"/>
              <a:gd name="connsiteX8" fmla="*/ 4870174 w 5804452"/>
              <a:gd name="connsiteY8" fmla="*/ 368027 h 1051967"/>
              <a:gd name="connsiteX9" fmla="*/ 5391978 w 5804452"/>
              <a:gd name="connsiteY9" fmla="*/ 884861 h 1051967"/>
              <a:gd name="connsiteX10" fmla="*/ 5804452 w 5804452"/>
              <a:gd name="connsiteY10" fmla="*/ 653443 h 1051967"/>
              <a:gd name="connsiteX0" fmla="*/ 0 w 5804452"/>
              <a:gd name="connsiteY0" fmla="*/ 881431 h 1056325"/>
              <a:gd name="connsiteX1" fmla="*/ 526774 w 5804452"/>
              <a:gd name="connsiteY1" fmla="*/ 1000700 h 1056325"/>
              <a:gd name="connsiteX2" fmla="*/ 1182757 w 5804452"/>
              <a:gd name="connsiteY2" fmla="*/ 6787 h 1056325"/>
              <a:gd name="connsiteX3" fmla="*/ 1838738 w 5804452"/>
              <a:gd name="connsiteY3" fmla="*/ 533563 h 1056325"/>
              <a:gd name="connsiteX4" fmla="*/ 2320786 w 5804452"/>
              <a:gd name="connsiteY4" fmla="*/ 374536 h 1056325"/>
              <a:gd name="connsiteX5" fmla="*/ 2857499 w 5804452"/>
              <a:gd name="connsiteY5" fmla="*/ 220479 h 1056325"/>
              <a:gd name="connsiteX6" fmla="*/ 3508513 w 5804452"/>
              <a:gd name="connsiteY6" fmla="*/ 297841 h 1056325"/>
              <a:gd name="connsiteX7" fmla="*/ 4040256 w 5804452"/>
              <a:gd name="connsiteY7" fmla="*/ 625832 h 1056325"/>
              <a:gd name="connsiteX8" fmla="*/ 4870174 w 5804452"/>
              <a:gd name="connsiteY8" fmla="*/ 372385 h 1056325"/>
              <a:gd name="connsiteX9" fmla="*/ 5391978 w 5804452"/>
              <a:gd name="connsiteY9" fmla="*/ 889219 h 1056325"/>
              <a:gd name="connsiteX10" fmla="*/ 5804452 w 5804452"/>
              <a:gd name="connsiteY10" fmla="*/ 657801 h 1056325"/>
              <a:gd name="connsiteX0" fmla="*/ 0 w 5804452"/>
              <a:gd name="connsiteY0" fmla="*/ 1053548 h 1228442"/>
              <a:gd name="connsiteX1" fmla="*/ 526774 w 5804452"/>
              <a:gd name="connsiteY1" fmla="*/ 1172817 h 1228442"/>
              <a:gd name="connsiteX2" fmla="*/ 1182757 w 5804452"/>
              <a:gd name="connsiteY2" fmla="*/ 178904 h 1228442"/>
              <a:gd name="connsiteX3" fmla="*/ 1838738 w 5804452"/>
              <a:gd name="connsiteY3" fmla="*/ 705680 h 1228442"/>
              <a:gd name="connsiteX4" fmla="*/ 2320786 w 5804452"/>
              <a:gd name="connsiteY4" fmla="*/ 546653 h 1228442"/>
              <a:gd name="connsiteX5" fmla="*/ 2703442 w 5804452"/>
              <a:gd name="connsiteY5" fmla="*/ 0 h 1228442"/>
              <a:gd name="connsiteX6" fmla="*/ 3508513 w 5804452"/>
              <a:gd name="connsiteY6" fmla="*/ 469958 h 1228442"/>
              <a:gd name="connsiteX7" fmla="*/ 4040256 w 5804452"/>
              <a:gd name="connsiteY7" fmla="*/ 797949 h 1228442"/>
              <a:gd name="connsiteX8" fmla="*/ 4870174 w 5804452"/>
              <a:gd name="connsiteY8" fmla="*/ 544502 h 1228442"/>
              <a:gd name="connsiteX9" fmla="*/ 5391978 w 5804452"/>
              <a:gd name="connsiteY9" fmla="*/ 1061336 h 1228442"/>
              <a:gd name="connsiteX10" fmla="*/ 5804452 w 5804452"/>
              <a:gd name="connsiteY10" fmla="*/ 829918 h 1228442"/>
              <a:gd name="connsiteX0" fmla="*/ 0 w 5804452"/>
              <a:gd name="connsiteY0" fmla="*/ 1053548 h 1228442"/>
              <a:gd name="connsiteX1" fmla="*/ 526774 w 5804452"/>
              <a:gd name="connsiteY1" fmla="*/ 1172817 h 1228442"/>
              <a:gd name="connsiteX2" fmla="*/ 1182757 w 5804452"/>
              <a:gd name="connsiteY2" fmla="*/ 178904 h 1228442"/>
              <a:gd name="connsiteX3" fmla="*/ 1838738 w 5804452"/>
              <a:gd name="connsiteY3" fmla="*/ 705680 h 1228442"/>
              <a:gd name="connsiteX4" fmla="*/ 2231334 w 5804452"/>
              <a:gd name="connsiteY4" fmla="*/ 109331 h 1228442"/>
              <a:gd name="connsiteX5" fmla="*/ 2703442 w 5804452"/>
              <a:gd name="connsiteY5" fmla="*/ 0 h 1228442"/>
              <a:gd name="connsiteX6" fmla="*/ 3508513 w 5804452"/>
              <a:gd name="connsiteY6" fmla="*/ 469958 h 1228442"/>
              <a:gd name="connsiteX7" fmla="*/ 4040256 w 5804452"/>
              <a:gd name="connsiteY7" fmla="*/ 797949 h 1228442"/>
              <a:gd name="connsiteX8" fmla="*/ 4870174 w 5804452"/>
              <a:gd name="connsiteY8" fmla="*/ 544502 h 1228442"/>
              <a:gd name="connsiteX9" fmla="*/ 5391978 w 5804452"/>
              <a:gd name="connsiteY9" fmla="*/ 1061336 h 1228442"/>
              <a:gd name="connsiteX10" fmla="*/ 5804452 w 5804452"/>
              <a:gd name="connsiteY10" fmla="*/ 829918 h 1228442"/>
              <a:gd name="connsiteX0" fmla="*/ 0 w 5804452"/>
              <a:gd name="connsiteY0" fmla="*/ 1083366 h 1258260"/>
              <a:gd name="connsiteX1" fmla="*/ 526774 w 5804452"/>
              <a:gd name="connsiteY1" fmla="*/ 1202635 h 1258260"/>
              <a:gd name="connsiteX2" fmla="*/ 1182757 w 5804452"/>
              <a:gd name="connsiteY2" fmla="*/ 208722 h 1258260"/>
              <a:gd name="connsiteX3" fmla="*/ 1838738 w 5804452"/>
              <a:gd name="connsiteY3" fmla="*/ 735498 h 1258260"/>
              <a:gd name="connsiteX4" fmla="*/ 2231334 w 5804452"/>
              <a:gd name="connsiteY4" fmla="*/ 139149 h 1258260"/>
              <a:gd name="connsiteX5" fmla="*/ 2922103 w 5804452"/>
              <a:gd name="connsiteY5" fmla="*/ 0 h 1258260"/>
              <a:gd name="connsiteX6" fmla="*/ 3508513 w 5804452"/>
              <a:gd name="connsiteY6" fmla="*/ 499776 h 1258260"/>
              <a:gd name="connsiteX7" fmla="*/ 4040256 w 5804452"/>
              <a:gd name="connsiteY7" fmla="*/ 827767 h 1258260"/>
              <a:gd name="connsiteX8" fmla="*/ 4870174 w 5804452"/>
              <a:gd name="connsiteY8" fmla="*/ 574320 h 1258260"/>
              <a:gd name="connsiteX9" fmla="*/ 5391978 w 5804452"/>
              <a:gd name="connsiteY9" fmla="*/ 1091154 h 1258260"/>
              <a:gd name="connsiteX10" fmla="*/ 5804452 w 5804452"/>
              <a:gd name="connsiteY10" fmla="*/ 859736 h 1258260"/>
              <a:gd name="connsiteX0" fmla="*/ 0 w 5804452"/>
              <a:gd name="connsiteY0" fmla="*/ 1083366 h 1258260"/>
              <a:gd name="connsiteX1" fmla="*/ 526774 w 5804452"/>
              <a:gd name="connsiteY1" fmla="*/ 1202635 h 1258260"/>
              <a:gd name="connsiteX2" fmla="*/ 1182757 w 5804452"/>
              <a:gd name="connsiteY2" fmla="*/ 208722 h 1258260"/>
              <a:gd name="connsiteX3" fmla="*/ 1838738 w 5804452"/>
              <a:gd name="connsiteY3" fmla="*/ 735498 h 1258260"/>
              <a:gd name="connsiteX4" fmla="*/ 2231334 w 5804452"/>
              <a:gd name="connsiteY4" fmla="*/ 139149 h 1258260"/>
              <a:gd name="connsiteX5" fmla="*/ 2922103 w 5804452"/>
              <a:gd name="connsiteY5" fmla="*/ 0 h 1258260"/>
              <a:gd name="connsiteX6" fmla="*/ 3906078 w 5804452"/>
              <a:gd name="connsiteY6" fmla="*/ 196632 h 1258260"/>
              <a:gd name="connsiteX7" fmla="*/ 4040256 w 5804452"/>
              <a:gd name="connsiteY7" fmla="*/ 827767 h 1258260"/>
              <a:gd name="connsiteX8" fmla="*/ 4870174 w 5804452"/>
              <a:gd name="connsiteY8" fmla="*/ 574320 h 1258260"/>
              <a:gd name="connsiteX9" fmla="*/ 5391978 w 5804452"/>
              <a:gd name="connsiteY9" fmla="*/ 1091154 h 1258260"/>
              <a:gd name="connsiteX10" fmla="*/ 5804452 w 5804452"/>
              <a:gd name="connsiteY10" fmla="*/ 859736 h 1258260"/>
              <a:gd name="connsiteX0" fmla="*/ 0 w 5804452"/>
              <a:gd name="connsiteY0" fmla="*/ 1083366 h 1258260"/>
              <a:gd name="connsiteX1" fmla="*/ 526774 w 5804452"/>
              <a:gd name="connsiteY1" fmla="*/ 1202635 h 1258260"/>
              <a:gd name="connsiteX2" fmla="*/ 1182757 w 5804452"/>
              <a:gd name="connsiteY2" fmla="*/ 208722 h 1258260"/>
              <a:gd name="connsiteX3" fmla="*/ 1838738 w 5804452"/>
              <a:gd name="connsiteY3" fmla="*/ 735498 h 1258260"/>
              <a:gd name="connsiteX4" fmla="*/ 2231334 w 5804452"/>
              <a:gd name="connsiteY4" fmla="*/ 139149 h 1258260"/>
              <a:gd name="connsiteX5" fmla="*/ 2922103 w 5804452"/>
              <a:gd name="connsiteY5" fmla="*/ 0 h 1258260"/>
              <a:gd name="connsiteX6" fmla="*/ 3906078 w 5804452"/>
              <a:gd name="connsiteY6" fmla="*/ 196632 h 1258260"/>
              <a:gd name="connsiteX7" fmla="*/ 4288734 w 5804452"/>
              <a:gd name="connsiteY7" fmla="*/ 703528 h 1258260"/>
              <a:gd name="connsiteX8" fmla="*/ 4870174 w 5804452"/>
              <a:gd name="connsiteY8" fmla="*/ 574320 h 1258260"/>
              <a:gd name="connsiteX9" fmla="*/ 5391978 w 5804452"/>
              <a:gd name="connsiteY9" fmla="*/ 1091154 h 1258260"/>
              <a:gd name="connsiteX10" fmla="*/ 5804452 w 5804452"/>
              <a:gd name="connsiteY10" fmla="*/ 859736 h 1258260"/>
              <a:gd name="connsiteX0" fmla="*/ 0 w 5804452"/>
              <a:gd name="connsiteY0" fmla="*/ 1083366 h 1258260"/>
              <a:gd name="connsiteX1" fmla="*/ 526774 w 5804452"/>
              <a:gd name="connsiteY1" fmla="*/ 1202635 h 1258260"/>
              <a:gd name="connsiteX2" fmla="*/ 1182757 w 5804452"/>
              <a:gd name="connsiteY2" fmla="*/ 208722 h 1258260"/>
              <a:gd name="connsiteX3" fmla="*/ 1838738 w 5804452"/>
              <a:gd name="connsiteY3" fmla="*/ 735498 h 1258260"/>
              <a:gd name="connsiteX4" fmla="*/ 2231334 w 5804452"/>
              <a:gd name="connsiteY4" fmla="*/ 139149 h 1258260"/>
              <a:gd name="connsiteX5" fmla="*/ 2922103 w 5804452"/>
              <a:gd name="connsiteY5" fmla="*/ 0 h 1258260"/>
              <a:gd name="connsiteX6" fmla="*/ 3906078 w 5804452"/>
              <a:gd name="connsiteY6" fmla="*/ 196632 h 1258260"/>
              <a:gd name="connsiteX7" fmla="*/ 4288734 w 5804452"/>
              <a:gd name="connsiteY7" fmla="*/ 703528 h 1258260"/>
              <a:gd name="connsiteX8" fmla="*/ 4870174 w 5804452"/>
              <a:gd name="connsiteY8" fmla="*/ 574320 h 1258260"/>
              <a:gd name="connsiteX9" fmla="*/ 5531125 w 5804452"/>
              <a:gd name="connsiteY9" fmla="*/ 479898 h 1258260"/>
              <a:gd name="connsiteX10" fmla="*/ 5804452 w 5804452"/>
              <a:gd name="connsiteY10" fmla="*/ 859736 h 125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4452" h="1258260">
                <a:moveTo>
                  <a:pt x="0" y="1083366"/>
                </a:moveTo>
                <a:cubicBezTo>
                  <a:pt x="141218" y="1171575"/>
                  <a:pt x="329648" y="1348409"/>
                  <a:pt x="526774" y="1202635"/>
                </a:cubicBezTo>
                <a:cubicBezTo>
                  <a:pt x="723900" y="1056861"/>
                  <a:pt x="964096" y="286578"/>
                  <a:pt x="1182757" y="208722"/>
                </a:cubicBezTo>
                <a:cubicBezTo>
                  <a:pt x="1401418" y="130866"/>
                  <a:pt x="1663975" y="748750"/>
                  <a:pt x="1838738" y="735498"/>
                </a:cubicBezTo>
                <a:cubicBezTo>
                  <a:pt x="2013501" y="722246"/>
                  <a:pt x="2111236" y="218662"/>
                  <a:pt x="2231334" y="139149"/>
                </a:cubicBezTo>
                <a:cubicBezTo>
                  <a:pt x="2351432" y="59636"/>
                  <a:pt x="2750653" y="358"/>
                  <a:pt x="2922103" y="0"/>
                </a:cubicBezTo>
                <a:cubicBezTo>
                  <a:pt x="3093553" y="-358"/>
                  <a:pt x="3708952" y="129073"/>
                  <a:pt x="3906078" y="196632"/>
                </a:cubicBezTo>
                <a:cubicBezTo>
                  <a:pt x="4103204" y="264191"/>
                  <a:pt x="4035286" y="703528"/>
                  <a:pt x="4288734" y="703528"/>
                </a:cubicBezTo>
                <a:cubicBezTo>
                  <a:pt x="4542182" y="703528"/>
                  <a:pt x="4645715" y="471616"/>
                  <a:pt x="4870174" y="574320"/>
                </a:cubicBezTo>
                <a:cubicBezTo>
                  <a:pt x="5015948" y="620702"/>
                  <a:pt x="5385351" y="433516"/>
                  <a:pt x="5531125" y="479898"/>
                </a:cubicBezTo>
                <a:lnTo>
                  <a:pt x="5804452" y="85973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557088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All possible inputs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163149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Communication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62800" y="229942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HK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299424"/>
                <a:ext cx="1295400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62800" y="3480438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HK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480438"/>
                <a:ext cx="1295400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600" y="2072673"/>
                <a:ext cx="1252330" cy="78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0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HK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HK" sz="20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HK" sz="20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HK" sz="20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HK" sz="20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72673"/>
                <a:ext cx="1252330" cy="786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3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What Happened?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52700" y="1295400"/>
                <a:ext cx="4038600" cy="4343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HK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HK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HK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HK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HK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HK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r>
                  <a:rPr lang="en-HK" sz="2400" dirty="0"/>
                  <a:t/>
                </a:r>
                <a:br>
                  <a:rPr lang="en-HK" sz="2400" dirty="0"/>
                </a:br>
                <a:endParaRPr lang="en-HK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52700" y="1295400"/>
                <a:ext cx="4038600" cy="4343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71600" y="5632174"/>
                <a:ext cx="6858000" cy="5400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HK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Making </a:t>
                </a:r>
                <a14:m>
                  <m:oMath xmlns:m="http://schemas.openxmlformats.org/officeDocument/2006/math">
                    <m:r>
                      <a:rPr lang="en-HK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HK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HK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HK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∝</m:t>
                    </m:r>
                    <m:sSubSup>
                      <m:sSubSupPr>
                        <m:ctrlPr>
                          <a:rPr lang="en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removes all effects of the input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71600" y="5632174"/>
                <a:ext cx="6858000" cy="540026"/>
              </a:xfrm>
              <a:blipFill>
                <a:blip r:embed="rId3"/>
                <a:stretch>
                  <a:fillRect l="-1333" t="-3371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Data” in one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 3 V’s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Volume</a:t>
            </a:r>
          </a:p>
          <a:p>
            <a:pPr lvl="1"/>
            <a:r>
              <a:rPr lang="en-HK" dirty="0"/>
              <a:t>External memory algorithms</a:t>
            </a:r>
            <a:endParaRPr lang="en-US" dirty="0"/>
          </a:p>
          <a:p>
            <a:pPr lvl="1"/>
            <a:r>
              <a:rPr lang="en-HK" dirty="0" smtClean="0"/>
              <a:t>Distributed data</a:t>
            </a:r>
          </a:p>
          <a:p>
            <a:r>
              <a:rPr lang="en-US" dirty="0" smtClean="0"/>
              <a:t>Velocity</a:t>
            </a:r>
          </a:p>
          <a:p>
            <a:pPr lvl="1"/>
            <a:r>
              <a:rPr lang="en-HK" dirty="0" smtClean="0"/>
              <a:t>Streaming data</a:t>
            </a:r>
            <a:endParaRPr lang="en-US" dirty="0" smtClean="0"/>
          </a:p>
          <a:p>
            <a:r>
              <a:rPr lang="en-US" dirty="0" smtClean="0"/>
              <a:t>Variety</a:t>
            </a:r>
          </a:p>
          <a:p>
            <a:pPr lvl="1"/>
            <a:r>
              <a:rPr lang="en-US" dirty="0" smtClean="0"/>
              <a:t>Integers, real numbers</a:t>
            </a:r>
          </a:p>
          <a:p>
            <a:pPr lvl="1"/>
            <a:r>
              <a:rPr lang="en-US" dirty="0" smtClean="0"/>
              <a:t>Points in a multi-dimensional space</a:t>
            </a:r>
          </a:p>
          <a:p>
            <a:pPr lvl="1"/>
            <a:r>
              <a:rPr lang="en-US" dirty="0" smtClean="0"/>
              <a:t>Records in relational database</a:t>
            </a:r>
          </a:p>
          <a:p>
            <a:pPr lvl="1"/>
            <a:r>
              <a:rPr lang="en-US" dirty="0" smtClean="0"/>
              <a:t>Graph-structured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 Sampling on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C837DC-F3B4-4112-9D51-1B3B046229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2" descr="http://blog.bostonfinancial.com/wp-content/uploads/2014/02/Big-Data-Magazine-covers-1024x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3581402" cy="2923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Variance-Communication Duality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752600" y="5486400"/>
            <a:ext cx="5943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752600" y="2057400"/>
            <a:ext cx="0" cy="3429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752600" y="2514600"/>
            <a:ext cx="579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1744317" y="2524375"/>
            <a:ext cx="5844209" cy="2137077"/>
          </a:xfrm>
          <a:custGeom>
            <a:avLst/>
            <a:gdLst>
              <a:gd name="connsiteX0" fmla="*/ 0 w 5844209"/>
              <a:gd name="connsiteY0" fmla="*/ 2137077 h 2137077"/>
              <a:gd name="connsiteX1" fmla="*/ 611257 w 5844209"/>
              <a:gd name="connsiteY1" fmla="*/ 1212738 h 2137077"/>
              <a:gd name="connsiteX2" fmla="*/ 1903344 w 5844209"/>
              <a:gd name="connsiteY2" fmla="*/ 1182921 h 2137077"/>
              <a:gd name="connsiteX3" fmla="*/ 2390361 w 5844209"/>
              <a:gd name="connsiteY3" fmla="*/ 203916 h 2137077"/>
              <a:gd name="connsiteX4" fmla="*/ 2946953 w 5844209"/>
              <a:gd name="connsiteY4" fmla="*/ 164 h 2137077"/>
              <a:gd name="connsiteX5" fmla="*/ 3443909 w 5844209"/>
              <a:gd name="connsiteY5" fmla="*/ 189008 h 2137077"/>
              <a:gd name="connsiteX6" fmla="*/ 4124740 w 5844209"/>
              <a:gd name="connsiteY6" fmla="*/ 1004016 h 2137077"/>
              <a:gd name="connsiteX7" fmla="*/ 5277679 w 5844209"/>
              <a:gd name="connsiteY7" fmla="*/ 964260 h 2137077"/>
              <a:gd name="connsiteX8" fmla="*/ 5844209 w 5844209"/>
              <a:gd name="connsiteY8" fmla="*/ 1197829 h 2137077"/>
              <a:gd name="connsiteX9" fmla="*/ 5844209 w 5844209"/>
              <a:gd name="connsiteY9" fmla="*/ 1197829 h 213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4209" h="2137077">
                <a:moveTo>
                  <a:pt x="0" y="2137077"/>
                </a:moveTo>
                <a:cubicBezTo>
                  <a:pt x="147016" y="1754420"/>
                  <a:pt x="294033" y="1371764"/>
                  <a:pt x="611257" y="1212738"/>
                </a:cubicBezTo>
                <a:cubicBezTo>
                  <a:pt x="928481" y="1053712"/>
                  <a:pt x="1606827" y="1351058"/>
                  <a:pt x="1903344" y="1182921"/>
                </a:cubicBezTo>
                <a:cubicBezTo>
                  <a:pt x="2199861" y="1014784"/>
                  <a:pt x="2216426" y="401042"/>
                  <a:pt x="2390361" y="203916"/>
                </a:cubicBezTo>
                <a:cubicBezTo>
                  <a:pt x="2564296" y="6790"/>
                  <a:pt x="2771362" y="2649"/>
                  <a:pt x="2946953" y="164"/>
                </a:cubicBezTo>
                <a:cubicBezTo>
                  <a:pt x="3122544" y="-2321"/>
                  <a:pt x="3247611" y="21699"/>
                  <a:pt x="3443909" y="189008"/>
                </a:cubicBezTo>
                <a:cubicBezTo>
                  <a:pt x="3640207" y="356317"/>
                  <a:pt x="3819112" y="874807"/>
                  <a:pt x="4124740" y="1004016"/>
                </a:cubicBezTo>
                <a:cubicBezTo>
                  <a:pt x="4430368" y="1133225"/>
                  <a:pt x="4991101" y="931958"/>
                  <a:pt x="5277679" y="964260"/>
                </a:cubicBezTo>
                <a:cubicBezTo>
                  <a:pt x="5564257" y="996562"/>
                  <a:pt x="5844209" y="1197829"/>
                  <a:pt x="5844209" y="1197829"/>
                </a:cubicBezTo>
                <a:lnTo>
                  <a:pt x="5844209" y="1197829"/>
                </a:lnTo>
              </a:path>
            </a:pathLst>
          </a:cu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739348" y="2516743"/>
            <a:ext cx="5804452" cy="798390"/>
          </a:xfrm>
          <a:custGeom>
            <a:avLst/>
            <a:gdLst>
              <a:gd name="connsiteX0" fmla="*/ 0 w 1466022"/>
              <a:gd name="connsiteY0" fmla="*/ 342900 h 480329"/>
              <a:gd name="connsiteX1" fmla="*/ 526774 w 1466022"/>
              <a:gd name="connsiteY1" fmla="*/ 462169 h 480329"/>
              <a:gd name="connsiteX2" fmla="*/ 1466022 w 1466022"/>
              <a:gd name="connsiteY2" fmla="*/ 0 h 480329"/>
              <a:gd name="connsiteX3" fmla="*/ 1466022 w 1466022"/>
              <a:gd name="connsiteY3" fmla="*/ 0 h 480329"/>
              <a:gd name="connsiteX0" fmla="*/ 0 w 2131943"/>
              <a:gd name="connsiteY0" fmla="*/ 397565 h 534994"/>
              <a:gd name="connsiteX1" fmla="*/ 526774 w 2131943"/>
              <a:gd name="connsiteY1" fmla="*/ 516834 h 534994"/>
              <a:gd name="connsiteX2" fmla="*/ 1466022 w 2131943"/>
              <a:gd name="connsiteY2" fmla="*/ 54665 h 534994"/>
              <a:gd name="connsiteX3" fmla="*/ 2131943 w 2131943"/>
              <a:gd name="connsiteY3" fmla="*/ 0 h 534994"/>
              <a:gd name="connsiteX0" fmla="*/ 0 w 2559325"/>
              <a:gd name="connsiteY0" fmla="*/ 636104 h 773533"/>
              <a:gd name="connsiteX1" fmla="*/ 526774 w 2559325"/>
              <a:gd name="connsiteY1" fmla="*/ 755373 h 773533"/>
              <a:gd name="connsiteX2" fmla="*/ 1466022 w 2559325"/>
              <a:gd name="connsiteY2" fmla="*/ 293204 h 773533"/>
              <a:gd name="connsiteX3" fmla="*/ 2559325 w 2559325"/>
              <a:gd name="connsiteY3" fmla="*/ 0 h 773533"/>
              <a:gd name="connsiteX0" fmla="*/ 0 w 3786808"/>
              <a:gd name="connsiteY0" fmla="*/ 417443 h 554872"/>
              <a:gd name="connsiteX1" fmla="*/ 526774 w 3786808"/>
              <a:gd name="connsiteY1" fmla="*/ 536712 h 554872"/>
              <a:gd name="connsiteX2" fmla="*/ 1466022 w 3786808"/>
              <a:gd name="connsiteY2" fmla="*/ 74543 h 554872"/>
              <a:gd name="connsiteX3" fmla="*/ 3786808 w 3786808"/>
              <a:gd name="connsiteY3" fmla="*/ 0 h 554872"/>
              <a:gd name="connsiteX0" fmla="*/ 0 w 3786808"/>
              <a:gd name="connsiteY0" fmla="*/ 575570 h 712999"/>
              <a:gd name="connsiteX1" fmla="*/ 526774 w 3786808"/>
              <a:gd name="connsiteY1" fmla="*/ 694839 h 712999"/>
              <a:gd name="connsiteX2" fmla="*/ 1466022 w 3786808"/>
              <a:gd name="connsiteY2" fmla="*/ 232670 h 712999"/>
              <a:gd name="connsiteX3" fmla="*/ 3786808 w 3786808"/>
              <a:gd name="connsiteY3" fmla="*/ 158127 h 712999"/>
              <a:gd name="connsiteX0" fmla="*/ 0 w 3786808"/>
              <a:gd name="connsiteY0" fmla="*/ 663910 h 801339"/>
              <a:gd name="connsiteX1" fmla="*/ 526774 w 3786808"/>
              <a:gd name="connsiteY1" fmla="*/ 783179 h 801339"/>
              <a:gd name="connsiteX2" fmla="*/ 1466022 w 3786808"/>
              <a:gd name="connsiteY2" fmla="*/ 321010 h 801339"/>
              <a:gd name="connsiteX3" fmla="*/ 3786808 w 3786808"/>
              <a:gd name="connsiteY3" fmla="*/ 246467 h 801339"/>
              <a:gd name="connsiteX0" fmla="*/ 0 w 3786808"/>
              <a:gd name="connsiteY0" fmla="*/ 417480 h 554909"/>
              <a:gd name="connsiteX1" fmla="*/ 526774 w 3786808"/>
              <a:gd name="connsiteY1" fmla="*/ 536749 h 554909"/>
              <a:gd name="connsiteX2" fmla="*/ 1466022 w 3786808"/>
              <a:gd name="connsiteY2" fmla="*/ 74580 h 554909"/>
              <a:gd name="connsiteX3" fmla="*/ 2136912 w 3786808"/>
              <a:gd name="connsiteY3" fmla="*/ 233607 h 554909"/>
              <a:gd name="connsiteX4" fmla="*/ 3786808 w 3786808"/>
              <a:gd name="connsiteY4" fmla="*/ 37 h 554909"/>
              <a:gd name="connsiteX0" fmla="*/ 0 w 3786808"/>
              <a:gd name="connsiteY0" fmla="*/ 664349 h 801778"/>
              <a:gd name="connsiteX1" fmla="*/ 526774 w 3786808"/>
              <a:gd name="connsiteY1" fmla="*/ 783618 h 801778"/>
              <a:gd name="connsiteX2" fmla="*/ 1466022 w 3786808"/>
              <a:gd name="connsiteY2" fmla="*/ 321449 h 801778"/>
              <a:gd name="connsiteX3" fmla="*/ 2136912 w 3786808"/>
              <a:gd name="connsiteY3" fmla="*/ 480476 h 801778"/>
              <a:gd name="connsiteX4" fmla="*/ 2857499 w 3786808"/>
              <a:gd name="connsiteY4" fmla="*/ 3397 h 801778"/>
              <a:gd name="connsiteX5" fmla="*/ 3786808 w 3786808"/>
              <a:gd name="connsiteY5" fmla="*/ 246906 h 801778"/>
              <a:gd name="connsiteX0" fmla="*/ 0 w 3786808"/>
              <a:gd name="connsiteY0" fmla="*/ 664349 h 801778"/>
              <a:gd name="connsiteX1" fmla="*/ 526774 w 3786808"/>
              <a:gd name="connsiteY1" fmla="*/ 783618 h 801778"/>
              <a:gd name="connsiteX2" fmla="*/ 1466022 w 3786808"/>
              <a:gd name="connsiteY2" fmla="*/ 321449 h 801778"/>
              <a:gd name="connsiteX3" fmla="*/ 2136912 w 3786808"/>
              <a:gd name="connsiteY3" fmla="*/ 480476 h 801778"/>
              <a:gd name="connsiteX4" fmla="*/ 2320786 w 3786808"/>
              <a:gd name="connsiteY4" fmla="*/ 157454 h 801778"/>
              <a:gd name="connsiteX5" fmla="*/ 2857499 w 3786808"/>
              <a:gd name="connsiteY5" fmla="*/ 3397 h 801778"/>
              <a:gd name="connsiteX6" fmla="*/ 3786808 w 3786808"/>
              <a:gd name="connsiteY6" fmla="*/ 246906 h 801778"/>
              <a:gd name="connsiteX0" fmla="*/ 0 w 5804452"/>
              <a:gd name="connsiteY0" fmla="*/ 663103 h 800532"/>
              <a:gd name="connsiteX1" fmla="*/ 526774 w 5804452"/>
              <a:gd name="connsiteY1" fmla="*/ 782372 h 800532"/>
              <a:gd name="connsiteX2" fmla="*/ 1466022 w 5804452"/>
              <a:gd name="connsiteY2" fmla="*/ 320203 h 800532"/>
              <a:gd name="connsiteX3" fmla="*/ 2136912 w 5804452"/>
              <a:gd name="connsiteY3" fmla="*/ 479230 h 800532"/>
              <a:gd name="connsiteX4" fmla="*/ 2320786 w 5804452"/>
              <a:gd name="connsiteY4" fmla="*/ 156208 h 800532"/>
              <a:gd name="connsiteX5" fmla="*/ 2857499 w 5804452"/>
              <a:gd name="connsiteY5" fmla="*/ 2151 h 800532"/>
              <a:gd name="connsiteX6" fmla="*/ 5804452 w 5804452"/>
              <a:gd name="connsiteY6" fmla="*/ 439473 h 800532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586909 w 5804452"/>
              <a:gd name="connsiteY6" fmla="*/ 248060 h 800114"/>
              <a:gd name="connsiteX7" fmla="*/ 5804452 w 5804452"/>
              <a:gd name="connsiteY7" fmla="*/ 439055 h 800114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870174 w 5804452"/>
              <a:gd name="connsiteY6" fmla="*/ 153639 h 800114"/>
              <a:gd name="connsiteX7" fmla="*/ 5804452 w 5804452"/>
              <a:gd name="connsiteY7" fmla="*/ 439055 h 800114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870174 w 5804452"/>
              <a:gd name="connsiteY6" fmla="*/ 153639 h 800114"/>
              <a:gd name="connsiteX7" fmla="*/ 5391978 w 5804452"/>
              <a:gd name="connsiteY7" fmla="*/ 670473 h 800114"/>
              <a:gd name="connsiteX8" fmla="*/ 5804452 w 5804452"/>
              <a:gd name="connsiteY8" fmla="*/ 439055 h 800114"/>
              <a:gd name="connsiteX0" fmla="*/ 0 w 5804452"/>
              <a:gd name="connsiteY0" fmla="*/ 661478 h 798907"/>
              <a:gd name="connsiteX1" fmla="*/ 526774 w 5804452"/>
              <a:gd name="connsiteY1" fmla="*/ 780747 h 798907"/>
              <a:gd name="connsiteX2" fmla="*/ 1466022 w 5804452"/>
              <a:gd name="connsiteY2" fmla="*/ 318578 h 798907"/>
              <a:gd name="connsiteX3" fmla="*/ 2136912 w 5804452"/>
              <a:gd name="connsiteY3" fmla="*/ 477605 h 798907"/>
              <a:gd name="connsiteX4" fmla="*/ 2320786 w 5804452"/>
              <a:gd name="connsiteY4" fmla="*/ 154583 h 798907"/>
              <a:gd name="connsiteX5" fmla="*/ 2857499 w 5804452"/>
              <a:gd name="connsiteY5" fmla="*/ 526 h 798907"/>
              <a:gd name="connsiteX6" fmla="*/ 4040256 w 5804452"/>
              <a:gd name="connsiteY6" fmla="*/ 405879 h 798907"/>
              <a:gd name="connsiteX7" fmla="*/ 4870174 w 5804452"/>
              <a:gd name="connsiteY7" fmla="*/ 152432 h 798907"/>
              <a:gd name="connsiteX8" fmla="*/ 5391978 w 5804452"/>
              <a:gd name="connsiteY8" fmla="*/ 669266 h 798907"/>
              <a:gd name="connsiteX9" fmla="*/ 5804452 w 5804452"/>
              <a:gd name="connsiteY9" fmla="*/ 437848 h 798907"/>
              <a:gd name="connsiteX0" fmla="*/ 0 w 5804452"/>
              <a:gd name="connsiteY0" fmla="*/ 660961 h 798390"/>
              <a:gd name="connsiteX1" fmla="*/ 526774 w 5804452"/>
              <a:gd name="connsiteY1" fmla="*/ 780230 h 798390"/>
              <a:gd name="connsiteX2" fmla="*/ 1466022 w 5804452"/>
              <a:gd name="connsiteY2" fmla="*/ 318061 h 798390"/>
              <a:gd name="connsiteX3" fmla="*/ 2136912 w 5804452"/>
              <a:gd name="connsiteY3" fmla="*/ 477088 h 798390"/>
              <a:gd name="connsiteX4" fmla="*/ 2320786 w 5804452"/>
              <a:gd name="connsiteY4" fmla="*/ 154066 h 798390"/>
              <a:gd name="connsiteX5" fmla="*/ 2857499 w 5804452"/>
              <a:gd name="connsiteY5" fmla="*/ 9 h 798390"/>
              <a:gd name="connsiteX6" fmla="*/ 3508513 w 5804452"/>
              <a:gd name="connsiteY6" fmla="*/ 77371 h 798390"/>
              <a:gd name="connsiteX7" fmla="*/ 4040256 w 5804452"/>
              <a:gd name="connsiteY7" fmla="*/ 405362 h 798390"/>
              <a:gd name="connsiteX8" fmla="*/ 4870174 w 5804452"/>
              <a:gd name="connsiteY8" fmla="*/ 151915 h 798390"/>
              <a:gd name="connsiteX9" fmla="*/ 5391978 w 5804452"/>
              <a:gd name="connsiteY9" fmla="*/ 668749 h 798390"/>
              <a:gd name="connsiteX10" fmla="*/ 5804452 w 5804452"/>
              <a:gd name="connsiteY10" fmla="*/ 437331 h 79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4452" h="798390">
                <a:moveTo>
                  <a:pt x="0" y="660961"/>
                </a:moveTo>
                <a:cubicBezTo>
                  <a:pt x="141218" y="749170"/>
                  <a:pt x="282437" y="837380"/>
                  <a:pt x="526774" y="780230"/>
                </a:cubicBezTo>
                <a:cubicBezTo>
                  <a:pt x="771111" y="723080"/>
                  <a:pt x="1197666" y="368585"/>
                  <a:pt x="1466022" y="318061"/>
                </a:cubicBezTo>
                <a:cubicBezTo>
                  <a:pt x="1734378" y="267537"/>
                  <a:pt x="1962149" y="490340"/>
                  <a:pt x="2136912" y="477088"/>
                </a:cubicBezTo>
                <a:cubicBezTo>
                  <a:pt x="2311675" y="463836"/>
                  <a:pt x="2200688" y="233579"/>
                  <a:pt x="2320786" y="154066"/>
                </a:cubicBezTo>
                <a:cubicBezTo>
                  <a:pt x="2440884" y="74553"/>
                  <a:pt x="2686049" y="367"/>
                  <a:pt x="2857499" y="9"/>
                </a:cubicBezTo>
                <a:cubicBezTo>
                  <a:pt x="3028949" y="-349"/>
                  <a:pt x="3311387" y="9812"/>
                  <a:pt x="3508513" y="77371"/>
                </a:cubicBezTo>
                <a:cubicBezTo>
                  <a:pt x="3705639" y="144930"/>
                  <a:pt x="3786808" y="405362"/>
                  <a:pt x="4040256" y="405362"/>
                </a:cubicBezTo>
                <a:cubicBezTo>
                  <a:pt x="4293704" y="405362"/>
                  <a:pt x="4645715" y="49211"/>
                  <a:pt x="4870174" y="151915"/>
                </a:cubicBezTo>
                <a:cubicBezTo>
                  <a:pt x="5015948" y="198297"/>
                  <a:pt x="5246204" y="622367"/>
                  <a:pt x="5391978" y="668749"/>
                </a:cubicBezTo>
                <a:lnTo>
                  <a:pt x="5804452" y="437331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759227" y="2509666"/>
            <a:ext cx="5804452" cy="1258260"/>
          </a:xfrm>
          <a:custGeom>
            <a:avLst/>
            <a:gdLst>
              <a:gd name="connsiteX0" fmla="*/ 0 w 1466022"/>
              <a:gd name="connsiteY0" fmla="*/ 342900 h 480329"/>
              <a:gd name="connsiteX1" fmla="*/ 526774 w 1466022"/>
              <a:gd name="connsiteY1" fmla="*/ 462169 h 480329"/>
              <a:gd name="connsiteX2" fmla="*/ 1466022 w 1466022"/>
              <a:gd name="connsiteY2" fmla="*/ 0 h 480329"/>
              <a:gd name="connsiteX3" fmla="*/ 1466022 w 1466022"/>
              <a:gd name="connsiteY3" fmla="*/ 0 h 480329"/>
              <a:gd name="connsiteX0" fmla="*/ 0 w 2131943"/>
              <a:gd name="connsiteY0" fmla="*/ 397565 h 534994"/>
              <a:gd name="connsiteX1" fmla="*/ 526774 w 2131943"/>
              <a:gd name="connsiteY1" fmla="*/ 516834 h 534994"/>
              <a:gd name="connsiteX2" fmla="*/ 1466022 w 2131943"/>
              <a:gd name="connsiteY2" fmla="*/ 54665 h 534994"/>
              <a:gd name="connsiteX3" fmla="*/ 2131943 w 2131943"/>
              <a:gd name="connsiteY3" fmla="*/ 0 h 534994"/>
              <a:gd name="connsiteX0" fmla="*/ 0 w 2559325"/>
              <a:gd name="connsiteY0" fmla="*/ 636104 h 773533"/>
              <a:gd name="connsiteX1" fmla="*/ 526774 w 2559325"/>
              <a:gd name="connsiteY1" fmla="*/ 755373 h 773533"/>
              <a:gd name="connsiteX2" fmla="*/ 1466022 w 2559325"/>
              <a:gd name="connsiteY2" fmla="*/ 293204 h 773533"/>
              <a:gd name="connsiteX3" fmla="*/ 2559325 w 2559325"/>
              <a:gd name="connsiteY3" fmla="*/ 0 h 773533"/>
              <a:gd name="connsiteX0" fmla="*/ 0 w 3786808"/>
              <a:gd name="connsiteY0" fmla="*/ 417443 h 554872"/>
              <a:gd name="connsiteX1" fmla="*/ 526774 w 3786808"/>
              <a:gd name="connsiteY1" fmla="*/ 536712 h 554872"/>
              <a:gd name="connsiteX2" fmla="*/ 1466022 w 3786808"/>
              <a:gd name="connsiteY2" fmla="*/ 74543 h 554872"/>
              <a:gd name="connsiteX3" fmla="*/ 3786808 w 3786808"/>
              <a:gd name="connsiteY3" fmla="*/ 0 h 554872"/>
              <a:gd name="connsiteX0" fmla="*/ 0 w 3786808"/>
              <a:gd name="connsiteY0" fmla="*/ 575570 h 712999"/>
              <a:gd name="connsiteX1" fmla="*/ 526774 w 3786808"/>
              <a:gd name="connsiteY1" fmla="*/ 694839 h 712999"/>
              <a:gd name="connsiteX2" fmla="*/ 1466022 w 3786808"/>
              <a:gd name="connsiteY2" fmla="*/ 232670 h 712999"/>
              <a:gd name="connsiteX3" fmla="*/ 3786808 w 3786808"/>
              <a:gd name="connsiteY3" fmla="*/ 158127 h 712999"/>
              <a:gd name="connsiteX0" fmla="*/ 0 w 3786808"/>
              <a:gd name="connsiteY0" fmla="*/ 663910 h 801339"/>
              <a:gd name="connsiteX1" fmla="*/ 526774 w 3786808"/>
              <a:gd name="connsiteY1" fmla="*/ 783179 h 801339"/>
              <a:gd name="connsiteX2" fmla="*/ 1466022 w 3786808"/>
              <a:gd name="connsiteY2" fmla="*/ 321010 h 801339"/>
              <a:gd name="connsiteX3" fmla="*/ 3786808 w 3786808"/>
              <a:gd name="connsiteY3" fmla="*/ 246467 h 801339"/>
              <a:gd name="connsiteX0" fmla="*/ 0 w 3786808"/>
              <a:gd name="connsiteY0" fmla="*/ 417480 h 554909"/>
              <a:gd name="connsiteX1" fmla="*/ 526774 w 3786808"/>
              <a:gd name="connsiteY1" fmla="*/ 536749 h 554909"/>
              <a:gd name="connsiteX2" fmla="*/ 1466022 w 3786808"/>
              <a:gd name="connsiteY2" fmla="*/ 74580 h 554909"/>
              <a:gd name="connsiteX3" fmla="*/ 2136912 w 3786808"/>
              <a:gd name="connsiteY3" fmla="*/ 233607 h 554909"/>
              <a:gd name="connsiteX4" fmla="*/ 3786808 w 3786808"/>
              <a:gd name="connsiteY4" fmla="*/ 37 h 554909"/>
              <a:gd name="connsiteX0" fmla="*/ 0 w 3786808"/>
              <a:gd name="connsiteY0" fmla="*/ 664349 h 801778"/>
              <a:gd name="connsiteX1" fmla="*/ 526774 w 3786808"/>
              <a:gd name="connsiteY1" fmla="*/ 783618 h 801778"/>
              <a:gd name="connsiteX2" fmla="*/ 1466022 w 3786808"/>
              <a:gd name="connsiteY2" fmla="*/ 321449 h 801778"/>
              <a:gd name="connsiteX3" fmla="*/ 2136912 w 3786808"/>
              <a:gd name="connsiteY3" fmla="*/ 480476 h 801778"/>
              <a:gd name="connsiteX4" fmla="*/ 2857499 w 3786808"/>
              <a:gd name="connsiteY4" fmla="*/ 3397 h 801778"/>
              <a:gd name="connsiteX5" fmla="*/ 3786808 w 3786808"/>
              <a:gd name="connsiteY5" fmla="*/ 246906 h 801778"/>
              <a:gd name="connsiteX0" fmla="*/ 0 w 3786808"/>
              <a:gd name="connsiteY0" fmla="*/ 664349 h 801778"/>
              <a:gd name="connsiteX1" fmla="*/ 526774 w 3786808"/>
              <a:gd name="connsiteY1" fmla="*/ 783618 h 801778"/>
              <a:gd name="connsiteX2" fmla="*/ 1466022 w 3786808"/>
              <a:gd name="connsiteY2" fmla="*/ 321449 h 801778"/>
              <a:gd name="connsiteX3" fmla="*/ 2136912 w 3786808"/>
              <a:gd name="connsiteY3" fmla="*/ 480476 h 801778"/>
              <a:gd name="connsiteX4" fmla="*/ 2320786 w 3786808"/>
              <a:gd name="connsiteY4" fmla="*/ 157454 h 801778"/>
              <a:gd name="connsiteX5" fmla="*/ 2857499 w 3786808"/>
              <a:gd name="connsiteY5" fmla="*/ 3397 h 801778"/>
              <a:gd name="connsiteX6" fmla="*/ 3786808 w 3786808"/>
              <a:gd name="connsiteY6" fmla="*/ 246906 h 801778"/>
              <a:gd name="connsiteX0" fmla="*/ 0 w 5804452"/>
              <a:gd name="connsiteY0" fmla="*/ 663103 h 800532"/>
              <a:gd name="connsiteX1" fmla="*/ 526774 w 5804452"/>
              <a:gd name="connsiteY1" fmla="*/ 782372 h 800532"/>
              <a:gd name="connsiteX2" fmla="*/ 1466022 w 5804452"/>
              <a:gd name="connsiteY2" fmla="*/ 320203 h 800532"/>
              <a:gd name="connsiteX3" fmla="*/ 2136912 w 5804452"/>
              <a:gd name="connsiteY3" fmla="*/ 479230 h 800532"/>
              <a:gd name="connsiteX4" fmla="*/ 2320786 w 5804452"/>
              <a:gd name="connsiteY4" fmla="*/ 156208 h 800532"/>
              <a:gd name="connsiteX5" fmla="*/ 2857499 w 5804452"/>
              <a:gd name="connsiteY5" fmla="*/ 2151 h 800532"/>
              <a:gd name="connsiteX6" fmla="*/ 5804452 w 5804452"/>
              <a:gd name="connsiteY6" fmla="*/ 439473 h 800532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586909 w 5804452"/>
              <a:gd name="connsiteY6" fmla="*/ 248060 h 800114"/>
              <a:gd name="connsiteX7" fmla="*/ 5804452 w 5804452"/>
              <a:gd name="connsiteY7" fmla="*/ 439055 h 800114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870174 w 5804452"/>
              <a:gd name="connsiteY6" fmla="*/ 153639 h 800114"/>
              <a:gd name="connsiteX7" fmla="*/ 5804452 w 5804452"/>
              <a:gd name="connsiteY7" fmla="*/ 439055 h 800114"/>
              <a:gd name="connsiteX0" fmla="*/ 0 w 5804452"/>
              <a:gd name="connsiteY0" fmla="*/ 662685 h 800114"/>
              <a:gd name="connsiteX1" fmla="*/ 526774 w 5804452"/>
              <a:gd name="connsiteY1" fmla="*/ 781954 h 800114"/>
              <a:gd name="connsiteX2" fmla="*/ 1466022 w 5804452"/>
              <a:gd name="connsiteY2" fmla="*/ 319785 h 800114"/>
              <a:gd name="connsiteX3" fmla="*/ 2136912 w 5804452"/>
              <a:gd name="connsiteY3" fmla="*/ 478812 h 800114"/>
              <a:gd name="connsiteX4" fmla="*/ 2320786 w 5804452"/>
              <a:gd name="connsiteY4" fmla="*/ 155790 h 800114"/>
              <a:gd name="connsiteX5" fmla="*/ 2857499 w 5804452"/>
              <a:gd name="connsiteY5" fmla="*/ 1733 h 800114"/>
              <a:gd name="connsiteX6" fmla="*/ 4870174 w 5804452"/>
              <a:gd name="connsiteY6" fmla="*/ 153639 h 800114"/>
              <a:gd name="connsiteX7" fmla="*/ 5391978 w 5804452"/>
              <a:gd name="connsiteY7" fmla="*/ 670473 h 800114"/>
              <a:gd name="connsiteX8" fmla="*/ 5804452 w 5804452"/>
              <a:gd name="connsiteY8" fmla="*/ 439055 h 800114"/>
              <a:gd name="connsiteX0" fmla="*/ 0 w 5804452"/>
              <a:gd name="connsiteY0" fmla="*/ 661478 h 798907"/>
              <a:gd name="connsiteX1" fmla="*/ 526774 w 5804452"/>
              <a:gd name="connsiteY1" fmla="*/ 780747 h 798907"/>
              <a:gd name="connsiteX2" fmla="*/ 1466022 w 5804452"/>
              <a:gd name="connsiteY2" fmla="*/ 318578 h 798907"/>
              <a:gd name="connsiteX3" fmla="*/ 2136912 w 5804452"/>
              <a:gd name="connsiteY3" fmla="*/ 477605 h 798907"/>
              <a:gd name="connsiteX4" fmla="*/ 2320786 w 5804452"/>
              <a:gd name="connsiteY4" fmla="*/ 154583 h 798907"/>
              <a:gd name="connsiteX5" fmla="*/ 2857499 w 5804452"/>
              <a:gd name="connsiteY5" fmla="*/ 526 h 798907"/>
              <a:gd name="connsiteX6" fmla="*/ 4040256 w 5804452"/>
              <a:gd name="connsiteY6" fmla="*/ 405879 h 798907"/>
              <a:gd name="connsiteX7" fmla="*/ 4870174 w 5804452"/>
              <a:gd name="connsiteY7" fmla="*/ 152432 h 798907"/>
              <a:gd name="connsiteX8" fmla="*/ 5391978 w 5804452"/>
              <a:gd name="connsiteY8" fmla="*/ 669266 h 798907"/>
              <a:gd name="connsiteX9" fmla="*/ 5804452 w 5804452"/>
              <a:gd name="connsiteY9" fmla="*/ 437848 h 798907"/>
              <a:gd name="connsiteX0" fmla="*/ 0 w 5804452"/>
              <a:gd name="connsiteY0" fmla="*/ 660961 h 798390"/>
              <a:gd name="connsiteX1" fmla="*/ 526774 w 5804452"/>
              <a:gd name="connsiteY1" fmla="*/ 780230 h 798390"/>
              <a:gd name="connsiteX2" fmla="*/ 1466022 w 5804452"/>
              <a:gd name="connsiteY2" fmla="*/ 318061 h 798390"/>
              <a:gd name="connsiteX3" fmla="*/ 2136912 w 5804452"/>
              <a:gd name="connsiteY3" fmla="*/ 477088 h 798390"/>
              <a:gd name="connsiteX4" fmla="*/ 2320786 w 5804452"/>
              <a:gd name="connsiteY4" fmla="*/ 154066 h 798390"/>
              <a:gd name="connsiteX5" fmla="*/ 2857499 w 5804452"/>
              <a:gd name="connsiteY5" fmla="*/ 9 h 798390"/>
              <a:gd name="connsiteX6" fmla="*/ 3508513 w 5804452"/>
              <a:gd name="connsiteY6" fmla="*/ 77371 h 798390"/>
              <a:gd name="connsiteX7" fmla="*/ 4040256 w 5804452"/>
              <a:gd name="connsiteY7" fmla="*/ 405362 h 798390"/>
              <a:gd name="connsiteX8" fmla="*/ 4870174 w 5804452"/>
              <a:gd name="connsiteY8" fmla="*/ 151915 h 798390"/>
              <a:gd name="connsiteX9" fmla="*/ 5391978 w 5804452"/>
              <a:gd name="connsiteY9" fmla="*/ 668749 h 798390"/>
              <a:gd name="connsiteX10" fmla="*/ 5804452 w 5804452"/>
              <a:gd name="connsiteY10" fmla="*/ 437331 h 798390"/>
              <a:gd name="connsiteX0" fmla="*/ 0 w 5804452"/>
              <a:gd name="connsiteY0" fmla="*/ 877073 h 1051967"/>
              <a:gd name="connsiteX1" fmla="*/ 526774 w 5804452"/>
              <a:gd name="connsiteY1" fmla="*/ 996342 h 1051967"/>
              <a:gd name="connsiteX2" fmla="*/ 1182757 w 5804452"/>
              <a:gd name="connsiteY2" fmla="*/ 2429 h 1051967"/>
              <a:gd name="connsiteX3" fmla="*/ 2136912 w 5804452"/>
              <a:gd name="connsiteY3" fmla="*/ 693200 h 1051967"/>
              <a:gd name="connsiteX4" fmla="*/ 2320786 w 5804452"/>
              <a:gd name="connsiteY4" fmla="*/ 370178 h 1051967"/>
              <a:gd name="connsiteX5" fmla="*/ 2857499 w 5804452"/>
              <a:gd name="connsiteY5" fmla="*/ 216121 h 1051967"/>
              <a:gd name="connsiteX6" fmla="*/ 3508513 w 5804452"/>
              <a:gd name="connsiteY6" fmla="*/ 293483 h 1051967"/>
              <a:gd name="connsiteX7" fmla="*/ 4040256 w 5804452"/>
              <a:gd name="connsiteY7" fmla="*/ 621474 h 1051967"/>
              <a:gd name="connsiteX8" fmla="*/ 4870174 w 5804452"/>
              <a:gd name="connsiteY8" fmla="*/ 368027 h 1051967"/>
              <a:gd name="connsiteX9" fmla="*/ 5391978 w 5804452"/>
              <a:gd name="connsiteY9" fmla="*/ 884861 h 1051967"/>
              <a:gd name="connsiteX10" fmla="*/ 5804452 w 5804452"/>
              <a:gd name="connsiteY10" fmla="*/ 653443 h 1051967"/>
              <a:gd name="connsiteX0" fmla="*/ 0 w 5804452"/>
              <a:gd name="connsiteY0" fmla="*/ 881431 h 1056325"/>
              <a:gd name="connsiteX1" fmla="*/ 526774 w 5804452"/>
              <a:gd name="connsiteY1" fmla="*/ 1000700 h 1056325"/>
              <a:gd name="connsiteX2" fmla="*/ 1182757 w 5804452"/>
              <a:gd name="connsiteY2" fmla="*/ 6787 h 1056325"/>
              <a:gd name="connsiteX3" fmla="*/ 1838738 w 5804452"/>
              <a:gd name="connsiteY3" fmla="*/ 533563 h 1056325"/>
              <a:gd name="connsiteX4" fmla="*/ 2320786 w 5804452"/>
              <a:gd name="connsiteY4" fmla="*/ 374536 h 1056325"/>
              <a:gd name="connsiteX5" fmla="*/ 2857499 w 5804452"/>
              <a:gd name="connsiteY5" fmla="*/ 220479 h 1056325"/>
              <a:gd name="connsiteX6" fmla="*/ 3508513 w 5804452"/>
              <a:gd name="connsiteY6" fmla="*/ 297841 h 1056325"/>
              <a:gd name="connsiteX7" fmla="*/ 4040256 w 5804452"/>
              <a:gd name="connsiteY7" fmla="*/ 625832 h 1056325"/>
              <a:gd name="connsiteX8" fmla="*/ 4870174 w 5804452"/>
              <a:gd name="connsiteY8" fmla="*/ 372385 h 1056325"/>
              <a:gd name="connsiteX9" fmla="*/ 5391978 w 5804452"/>
              <a:gd name="connsiteY9" fmla="*/ 889219 h 1056325"/>
              <a:gd name="connsiteX10" fmla="*/ 5804452 w 5804452"/>
              <a:gd name="connsiteY10" fmla="*/ 657801 h 1056325"/>
              <a:gd name="connsiteX0" fmla="*/ 0 w 5804452"/>
              <a:gd name="connsiteY0" fmla="*/ 1053548 h 1228442"/>
              <a:gd name="connsiteX1" fmla="*/ 526774 w 5804452"/>
              <a:gd name="connsiteY1" fmla="*/ 1172817 h 1228442"/>
              <a:gd name="connsiteX2" fmla="*/ 1182757 w 5804452"/>
              <a:gd name="connsiteY2" fmla="*/ 178904 h 1228442"/>
              <a:gd name="connsiteX3" fmla="*/ 1838738 w 5804452"/>
              <a:gd name="connsiteY3" fmla="*/ 705680 h 1228442"/>
              <a:gd name="connsiteX4" fmla="*/ 2320786 w 5804452"/>
              <a:gd name="connsiteY4" fmla="*/ 546653 h 1228442"/>
              <a:gd name="connsiteX5" fmla="*/ 2703442 w 5804452"/>
              <a:gd name="connsiteY5" fmla="*/ 0 h 1228442"/>
              <a:gd name="connsiteX6" fmla="*/ 3508513 w 5804452"/>
              <a:gd name="connsiteY6" fmla="*/ 469958 h 1228442"/>
              <a:gd name="connsiteX7" fmla="*/ 4040256 w 5804452"/>
              <a:gd name="connsiteY7" fmla="*/ 797949 h 1228442"/>
              <a:gd name="connsiteX8" fmla="*/ 4870174 w 5804452"/>
              <a:gd name="connsiteY8" fmla="*/ 544502 h 1228442"/>
              <a:gd name="connsiteX9" fmla="*/ 5391978 w 5804452"/>
              <a:gd name="connsiteY9" fmla="*/ 1061336 h 1228442"/>
              <a:gd name="connsiteX10" fmla="*/ 5804452 w 5804452"/>
              <a:gd name="connsiteY10" fmla="*/ 829918 h 1228442"/>
              <a:gd name="connsiteX0" fmla="*/ 0 w 5804452"/>
              <a:gd name="connsiteY0" fmla="*/ 1053548 h 1228442"/>
              <a:gd name="connsiteX1" fmla="*/ 526774 w 5804452"/>
              <a:gd name="connsiteY1" fmla="*/ 1172817 h 1228442"/>
              <a:gd name="connsiteX2" fmla="*/ 1182757 w 5804452"/>
              <a:gd name="connsiteY2" fmla="*/ 178904 h 1228442"/>
              <a:gd name="connsiteX3" fmla="*/ 1838738 w 5804452"/>
              <a:gd name="connsiteY3" fmla="*/ 705680 h 1228442"/>
              <a:gd name="connsiteX4" fmla="*/ 2231334 w 5804452"/>
              <a:gd name="connsiteY4" fmla="*/ 109331 h 1228442"/>
              <a:gd name="connsiteX5" fmla="*/ 2703442 w 5804452"/>
              <a:gd name="connsiteY5" fmla="*/ 0 h 1228442"/>
              <a:gd name="connsiteX6" fmla="*/ 3508513 w 5804452"/>
              <a:gd name="connsiteY6" fmla="*/ 469958 h 1228442"/>
              <a:gd name="connsiteX7" fmla="*/ 4040256 w 5804452"/>
              <a:gd name="connsiteY7" fmla="*/ 797949 h 1228442"/>
              <a:gd name="connsiteX8" fmla="*/ 4870174 w 5804452"/>
              <a:gd name="connsiteY8" fmla="*/ 544502 h 1228442"/>
              <a:gd name="connsiteX9" fmla="*/ 5391978 w 5804452"/>
              <a:gd name="connsiteY9" fmla="*/ 1061336 h 1228442"/>
              <a:gd name="connsiteX10" fmla="*/ 5804452 w 5804452"/>
              <a:gd name="connsiteY10" fmla="*/ 829918 h 1228442"/>
              <a:gd name="connsiteX0" fmla="*/ 0 w 5804452"/>
              <a:gd name="connsiteY0" fmla="*/ 1083366 h 1258260"/>
              <a:gd name="connsiteX1" fmla="*/ 526774 w 5804452"/>
              <a:gd name="connsiteY1" fmla="*/ 1202635 h 1258260"/>
              <a:gd name="connsiteX2" fmla="*/ 1182757 w 5804452"/>
              <a:gd name="connsiteY2" fmla="*/ 208722 h 1258260"/>
              <a:gd name="connsiteX3" fmla="*/ 1838738 w 5804452"/>
              <a:gd name="connsiteY3" fmla="*/ 735498 h 1258260"/>
              <a:gd name="connsiteX4" fmla="*/ 2231334 w 5804452"/>
              <a:gd name="connsiteY4" fmla="*/ 139149 h 1258260"/>
              <a:gd name="connsiteX5" fmla="*/ 2922103 w 5804452"/>
              <a:gd name="connsiteY5" fmla="*/ 0 h 1258260"/>
              <a:gd name="connsiteX6" fmla="*/ 3508513 w 5804452"/>
              <a:gd name="connsiteY6" fmla="*/ 499776 h 1258260"/>
              <a:gd name="connsiteX7" fmla="*/ 4040256 w 5804452"/>
              <a:gd name="connsiteY7" fmla="*/ 827767 h 1258260"/>
              <a:gd name="connsiteX8" fmla="*/ 4870174 w 5804452"/>
              <a:gd name="connsiteY8" fmla="*/ 574320 h 1258260"/>
              <a:gd name="connsiteX9" fmla="*/ 5391978 w 5804452"/>
              <a:gd name="connsiteY9" fmla="*/ 1091154 h 1258260"/>
              <a:gd name="connsiteX10" fmla="*/ 5804452 w 5804452"/>
              <a:gd name="connsiteY10" fmla="*/ 859736 h 1258260"/>
              <a:gd name="connsiteX0" fmla="*/ 0 w 5804452"/>
              <a:gd name="connsiteY0" fmla="*/ 1083366 h 1258260"/>
              <a:gd name="connsiteX1" fmla="*/ 526774 w 5804452"/>
              <a:gd name="connsiteY1" fmla="*/ 1202635 h 1258260"/>
              <a:gd name="connsiteX2" fmla="*/ 1182757 w 5804452"/>
              <a:gd name="connsiteY2" fmla="*/ 208722 h 1258260"/>
              <a:gd name="connsiteX3" fmla="*/ 1838738 w 5804452"/>
              <a:gd name="connsiteY3" fmla="*/ 735498 h 1258260"/>
              <a:gd name="connsiteX4" fmla="*/ 2231334 w 5804452"/>
              <a:gd name="connsiteY4" fmla="*/ 139149 h 1258260"/>
              <a:gd name="connsiteX5" fmla="*/ 2922103 w 5804452"/>
              <a:gd name="connsiteY5" fmla="*/ 0 h 1258260"/>
              <a:gd name="connsiteX6" fmla="*/ 3906078 w 5804452"/>
              <a:gd name="connsiteY6" fmla="*/ 196632 h 1258260"/>
              <a:gd name="connsiteX7" fmla="*/ 4040256 w 5804452"/>
              <a:gd name="connsiteY7" fmla="*/ 827767 h 1258260"/>
              <a:gd name="connsiteX8" fmla="*/ 4870174 w 5804452"/>
              <a:gd name="connsiteY8" fmla="*/ 574320 h 1258260"/>
              <a:gd name="connsiteX9" fmla="*/ 5391978 w 5804452"/>
              <a:gd name="connsiteY9" fmla="*/ 1091154 h 1258260"/>
              <a:gd name="connsiteX10" fmla="*/ 5804452 w 5804452"/>
              <a:gd name="connsiteY10" fmla="*/ 859736 h 1258260"/>
              <a:gd name="connsiteX0" fmla="*/ 0 w 5804452"/>
              <a:gd name="connsiteY0" fmla="*/ 1083366 h 1258260"/>
              <a:gd name="connsiteX1" fmla="*/ 526774 w 5804452"/>
              <a:gd name="connsiteY1" fmla="*/ 1202635 h 1258260"/>
              <a:gd name="connsiteX2" fmla="*/ 1182757 w 5804452"/>
              <a:gd name="connsiteY2" fmla="*/ 208722 h 1258260"/>
              <a:gd name="connsiteX3" fmla="*/ 1838738 w 5804452"/>
              <a:gd name="connsiteY3" fmla="*/ 735498 h 1258260"/>
              <a:gd name="connsiteX4" fmla="*/ 2231334 w 5804452"/>
              <a:gd name="connsiteY4" fmla="*/ 139149 h 1258260"/>
              <a:gd name="connsiteX5" fmla="*/ 2922103 w 5804452"/>
              <a:gd name="connsiteY5" fmla="*/ 0 h 1258260"/>
              <a:gd name="connsiteX6" fmla="*/ 3906078 w 5804452"/>
              <a:gd name="connsiteY6" fmla="*/ 196632 h 1258260"/>
              <a:gd name="connsiteX7" fmla="*/ 4288734 w 5804452"/>
              <a:gd name="connsiteY7" fmla="*/ 703528 h 1258260"/>
              <a:gd name="connsiteX8" fmla="*/ 4870174 w 5804452"/>
              <a:gd name="connsiteY8" fmla="*/ 574320 h 1258260"/>
              <a:gd name="connsiteX9" fmla="*/ 5391978 w 5804452"/>
              <a:gd name="connsiteY9" fmla="*/ 1091154 h 1258260"/>
              <a:gd name="connsiteX10" fmla="*/ 5804452 w 5804452"/>
              <a:gd name="connsiteY10" fmla="*/ 859736 h 1258260"/>
              <a:gd name="connsiteX0" fmla="*/ 0 w 5804452"/>
              <a:gd name="connsiteY0" fmla="*/ 1083366 h 1258260"/>
              <a:gd name="connsiteX1" fmla="*/ 526774 w 5804452"/>
              <a:gd name="connsiteY1" fmla="*/ 1202635 h 1258260"/>
              <a:gd name="connsiteX2" fmla="*/ 1182757 w 5804452"/>
              <a:gd name="connsiteY2" fmla="*/ 208722 h 1258260"/>
              <a:gd name="connsiteX3" fmla="*/ 1838738 w 5804452"/>
              <a:gd name="connsiteY3" fmla="*/ 735498 h 1258260"/>
              <a:gd name="connsiteX4" fmla="*/ 2231334 w 5804452"/>
              <a:gd name="connsiteY4" fmla="*/ 139149 h 1258260"/>
              <a:gd name="connsiteX5" fmla="*/ 2922103 w 5804452"/>
              <a:gd name="connsiteY5" fmla="*/ 0 h 1258260"/>
              <a:gd name="connsiteX6" fmla="*/ 3906078 w 5804452"/>
              <a:gd name="connsiteY6" fmla="*/ 196632 h 1258260"/>
              <a:gd name="connsiteX7" fmla="*/ 4288734 w 5804452"/>
              <a:gd name="connsiteY7" fmla="*/ 703528 h 1258260"/>
              <a:gd name="connsiteX8" fmla="*/ 4870174 w 5804452"/>
              <a:gd name="connsiteY8" fmla="*/ 574320 h 1258260"/>
              <a:gd name="connsiteX9" fmla="*/ 5531125 w 5804452"/>
              <a:gd name="connsiteY9" fmla="*/ 479898 h 1258260"/>
              <a:gd name="connsiteX10" fmla="*/ 5804452 w 5804452"/>
              <a:gd name="connsiteY10" fmla="*/ 859736 h 125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4452" h="1258260">
                <a:moveTo>
                  <a:pt x="0" y="1083366"/>
                </a:moveTo>
                <a:cubicBezTo>
                  <a:pt x="141218" y="1171575"/>
                  <a:pt x="329648" y="1348409"/>
                  <a:pt x="526774" y="1202635"/>
                </a:cubicBezTo>
                <a:cubicBezTo>
                  <a:pt x="723900" y="1056861"/>
                  <a:pt x="964096" y="286578"/>
                  <a:pt x="1182757" y="208722"/>
                </a:cubicBezTo>
                <a:cubicBezTo>
                  <a:pt x="1401418" y="130866"/>
                  <a:pt x="1663975" y="748750"/>
                  <a:pt x="1838738" y="735498"/>
                </a:cubicBezTo>
                <a:cubicBezTo>
                  <a:pt x="2013501" y="722246"/>
                  <a:pt x="2111236" y="218662"/>
                  <a:pt x="2231334" y="139149"/>
                </a:cubicBezTo>
                <a:cubicBezTo>
                  <a:pt x="2351432" y="59636"/>
                  <a:pt x="2750653" y="358"/>
                  <a:pt x="2922103" y="0"/>
                </a:cubicBezTo>
                <a:cubicBezTo>
                  <a:pt x="3093553" y="-358"/>
                  <a:pt x="3708952" y="129073"/>
                  <a:pt x="3906078" y="196632"/>
                </a:cubicBezTo>
                <a:cubicBezTo>
                  <a:pt x="4103204" y="264191"/>
                  <a:pt x="4035286" y="703528"/>
                  <a:pt x="4288734" y="703528"/>
                </a:cubicBezTo>
                <a:cubicBezTo>
                  <a:pt x="4542182" y="703528"/>
                  <a:pt x="4645715" y="471616"/>
                  <a:pt x="4870174" y="574320"/>
                </a:cubicBezTo>
                <a:cubicBezTo>
                  <a:pt x="5015948" y="620702"/>
                  <a:pt x="5385351" y="433516"/>
                  <a:pt x="5531125" y="479898"/>
                </a:cubicBezTo>
                <a:lnTo>
                  <a:pt x="5804452" y="85973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557088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All possible inputs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84413" y="1663183"/>
            <a:ext cx="114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62800" y="229942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HK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299424"/>
                <a:ext cx="1295400" cy="400110"/>
              </a:xfrm>
              <a:prstGeom prst="rect">
                <a:avLst/>
              </a:prstGeom>
              <a:blipFill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62800" y="3480438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HK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480438"/>
                <a:ext cx="1295400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7321" y="2180442"/>
                <a:ext cx="125233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HK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HK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  <m:r>
                                    <a:rPr lang="en-HK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HK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1" y="2180442"/>
                <a:ext cx="1252330" cy="552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2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 smtClean="0"/>
              <a:t>Merge-Reduce Sampling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8534400" cy="2743200"/>
          </a:xfrm>
        </p:spPr>
        <p:txBody>
          <a:bodyPr/>
          <a:lstStyle/>
          <a:p>
            <a:r>
              <a:rPr lang="en-HK" dirty="0" smtClean="0"/>
              <a:t>Better than simple random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 smtClean="0"/>
                  <a:t>-Approximation: </a:t>
                </a:r>
                <a:r>
                  <a:rPr lang="en-US" dirty="0"/>
                  <a:t>A</a:t>
                </a:r>
                <a:r>
                  <a:rPr lang="en-US" dirty="0" smtClean="0"/>
                  <a:t> “</a:t>
                </a:r>
                <a:r>
                  <a:rPr lang="en-US" dirty="0"/>
                  <a:t>U</a:t>
                </a:r>
                <a:r>
                  <a:rPr lang="en-US" dirty="0" smtClean="0"/>
                  <a:t>niform” Sample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57"/>
              <p:cNvSpPr>
                <a:spLocks noGrp="1"/>
              </p:cNvSpPr>
              <p:nvPr>
                <p:ph idx="1"/>
              </p:nvPr>
            </p:nvSpPr>
            <p:spPr>
              <a:xfrm>
                <a:off x="444374" y="4724400"/>
                <a:ext cx="8242426" cy="1295400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 smtClean="0"/>
                  <a:t>uniform </a:t>
                </a:r>
                <a:r>
                  <a:rPr lang="en-US" dirty="0"/>
                  <a:t>sample needs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l-GR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sample </a:t>
                </a:r>
                <a:r>
                  <a:rPr lang="en-US" dirty="0" smtClean="0"/>
                  <a:t>points</a:t>
                </a:r>
              </a:p>
              <a:p>
                <a:r>
                  <a:rPr lang="en-US" dirty="0" smtClean="0"/>
                  <a:t>A random sample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l-GR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300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dirty="0"/>
                  <a:t>sample </a:t>
                </a:r>
                <a:r>
                  <a:rPr lang="en-US" dirty="0" smtClean="0"/>
                  <a:t>points</a:t>
                </a:r>
                <a:br>
                  <a:rPr lang="en-US" dirty="0" smtClean="0"/>
                </a:br>
                <a:r>
                  <a:rPr lang="en-US" dirty="0" smtClean="0"/>
                  <a:t>(w/ constant prob.)</a:t>
                </a:r>
              </a:p>
            </p:txBody>
          </p:sp>
        </mc:Choice>
        <mc:Fallback xmlns="">
          <p:sp>
            <p:nvSpPr>
              <p:cNvPr id="58" name="Content Placeholder 5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374" y="4724400"/>
                <a:ext cx="8242426" cy="1295400"/>
              </a:xfrm>
              <a:blipFill rotWithShape="0">
                <a:blip r:embed="rId3"/>
                <a:stretch>
                  <a:fillRect l="-518" t="-3756" b="-7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5240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4864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83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7818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077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38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4958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1054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150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282045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2766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768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467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4582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5240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34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336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6670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864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8392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7818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0772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0386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4958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1054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7150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282045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2766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8768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4676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0960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4582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4374" y="2286000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Random sample:</a:t>
            </a:r>
            <a:endParaRPr lang="en-US" sz="1600" b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019800" y="2776210"/>
            <a:ext cx="23622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019800" y="1295400"/>
            <a:ext cx="23622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8941" y="3733800"/>
                <a:ext cx="7321299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sample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points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range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sample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points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libri" panose="020F0502020204030204" pitchFamily="34" charset="0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libri" panose="020F0502020204030204" pitchFamily="34" charset="0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libri" panose="020F0502020204030204" pitchFamily="34" charset="0"/>
                                </a:rPr>
                                <m:t>data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points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range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libri" panose="020F0502020204030204" pitchFamily="34" charset="0"/>
                                </a:rPr>
                                <m:t>data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>
                                  <a:latin typeface="Calibri" panose="020F0502020204030204" pitchFamily="34" charset="0"/>
                                </a:rPr>
                                <m:t>points</m:t>
                              </m:r>
                            </m:den>
                          </m:f>
                        </m:e>
                      </m:d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41" y="3733800"/>
                <a:ext cx="7321299" cy="9140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3" grpId="0" animBg="1"/>
      <p:bldP spid="54" grpId="0" animBg="1"/>
      <p:bldP spid="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158960"/>
            <a:ext cx="3810000" cy="33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Median and Quantiles (order statistics)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38442"/>
                <a:ext cx="8382000" cy="4528958"/>
              </a:xfrm>
            </p:spPr>
            <p:txBody>
              <a:bodyPr/>
              <a:lstStyle/>
              <a:p>
                <a:r>
                  <a:rPr lang="en-US" dirty="0" smtClean="0"/>
                  <a:t>Exact quantiles: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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CDF</a:t>
                </a:r>
              </a:p>
              <a:p>
                <a:r>
                  <a:rPr lang="en-US" dirty="0" smtClean="0"/>
                  <a:t>Approximate version: tolerate answer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)…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An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-approximation produces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-approximate quantiles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8442"/>
                <a:ext cx="8382000" cy="4528958"/>
              </a:xfrm>
              <a:blipFill>
                <a:blip r:embed="rId3"/>
                <a:stretch>
                  <a:fillRect l="-436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A975-DC26-4851-8B35-D621DC13C53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Merge-Reduce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6547"/>
                <a:ext cx="8229600" cy="4343400"/>
              </a:xfrm>
            </p:spPr>
            <p:txBody>
              <a:bodyPr/>
              <a:lstStyle/>
              <a:p>
                <a:r>
                  <a:rPr lang="en-US" dirty="0" smtClean="0"/>
                  <a:t>Divide data into chunks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Sort each chunk</a:t>
                </a:r>
              </a:p>
              <a:p>
                <a:r>
                  <a:rPr lang="en-US" dirty="0" smtClean="0"/>
                  <a:t>Do binary merges into one chunk</a:t>
                </a:r>
              </a:p>
              <a:p>
                <a:r>
                  <a:rPr lang="en-US" dirty="0" smtClean="0"/>
                  <a:t>Each merge takes odd-positioned</a:t>
                </a:r>
                <a:br>
                  <a:rPr lang="en-US" dirty="0" smtClean="0"/>
                </a:br>
                <a:r>
                  <a:rPr lang="en-US" dirty="0" smtClean="0"/>
                  <a:t>or even-positioned elements with</a:t>
                </a:r>
                <a:br>
                  <a:rPr lang="en-US" dirty="0" smtClean="0"/>
                </a:br>
                <a:r>
                  <a:rPr lang="en-US" dirty="0" smtClean="0"/>
                  <a:t>equal probability</a:t>
                </a:r>
              </a:p>
              <a:p>
                <a:r>
                  <a:rPr lang="en-US" dirty="0" smtClean="0"/>
                  <a:t>This needs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time, how is it useful?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6547"/>
                <a:ext cx="8229600" cy="4343400"/>
              </a:xfrm>
              <a:blipFill rotWithShape="0">
                <a:blip r:embed="rId2"/>
                <a:stretch>
                  <a:fillRect l="-444" t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53200" y="3871912"/>
            <a:ext cx="2286000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  <a:tab pos="914400" algn="l"/>
                <a:tab pos="1377950" algn="l"/>
                <a:tab pos="1828800" algn="l"/>
              </a:tabLst>
            </a:pPr>
            <a:r>
              <a:rPr lang="en-US">
                <a:solidFill>
                  <a:schemeClr val="bg2"/>
                </a:solidFill>
              </a:rPr>
              <a:t>1	5	6	7	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53200" y="4695825"/>
            <a:ext cx="23622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  <a:tab pos="914400" algn="l"/>
                <a:tab pos="1377950" algn="l"/>
                <a:tab pos="1828800" algn="l"/>
              </a:tabLst>
            </a:pPr>
            <a:r>
              <a:rPr lang="en-US" dirty="0">
                <a:solidFill>
                  <a:schemeClr val="bg2"/>
                </a:solidFill>
              </a:rPr>
              <a:t>2	3	4	9	</a:t>
            </a:r>
            <a:r>
              <a:rPr lang="en-US" dirty="0" smtClean="0">
                <a:solidFill>
                  <a:schemeClr val="bg2"/>
                </a:solidFill>
              </a:rPr>
              <a:t>10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53200" y="5624512"/>
            <a:ext cx="2286000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  <a:tab pos="914400" algn="l"/>
                <a:tab pos="1377950" algn="l"/>
                <a:tab pos="1828800" algn="l"/>
              </a:tabLst>
            </a:pPr>
            <a:r>
              <a:rPr lang="en-US">
                <a:solidFill>
                  <a:schemeClr val="bg2"/>
                </a:solidFill>
              </a:rPr>
              <a:t>1	3	5	7	9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467600" y="4176712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2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662863" y="5221287"/>
            <a:ext cx="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638800" y="1752600"/>
            <a:ext cx="3268663" cy="1747838"/>
            <a:chOff x="2496" y="1920"/>
            <a:chExt cx="2880" cy="1536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V="1">
              <a:off x="2592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 flipV="1">
              <a:off x="2784" y="2640"/>
              <a:ext cx="9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3360" y="2640"/>
              <a:ext cx="144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3563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V="1">
              <a:off x="4128" y="2640"/>
              <a:ext cx="155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 flipV="1">
              <a:off x="4342" y="2640"/>
              <a:ext cx="17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4944" y="2640"/>
              <a:ext cx="11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5121" y="2640"/>
              <a:ext cx="159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2736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 flipV="1">
              <a:off x="3168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4272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 flipV="1">
              <a:off x="4704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3120" y="1954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 flipV="1">
              <a:off x="3888" y="1968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688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3504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427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5040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31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384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254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34" name="Group 26"/>
            <p:cNvGrpSpPr>
              <a:grpSpLocks/>
            </p:cNvGrpSpPr>
            <p:nvPr/>
          </p:nvGrpSpPr>
          <p:grpSpPr bwMode="auto">
            <a:xfrm>
              <a:off x="2496" y="3120"/>
              <a:ext cx="186" cy="336"/>
              <a:chOff x="2352" y="3168"/>
              <a:chExt cx="186" cy="336"/>
            </a:xfrm>
          </p:grpSpPr>
          <p:sp>
            <p:nvSpPr>
              <p:cNvPr id="63" name="Line 27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4" name="Line 28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" name="Group 33"/>
            <p:cNvGrpSpPr>
              <a:grpSpLocks/>
            </p:cNvGrpSpPr>
            <p:nvPr/>
          </p:nvGrpSpPr>
          <p:grpSpPr bwMode="auto">
            <a:xfrm>
              <a:off x="2784" y="3120"/>
              <a:ext cx="186" cy="336"/>
              <a:chOff x="2352" y="3168"/>
              <a:chExt cx="186" cy="336"/>
            </a:xfrm>
          </p:grpSpPr>
          <p:sp>
            <p:nvSpPr>
              <p:cNvPr id="61" name="Line 30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3264" y="3120"/>
              <a:ext cx="186" cy="336"/>
              <a:chOff x="2352" y="3168"/>
              <a:chExt cx="186" cy="336"/>
            </a:xfrm>
          </p:grpSpPr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7" name="Group 35"/>
            <p:cNvGrpSpPr>
              <a:grpSpLocks/>
            </p:cNvGrpSpPr>
            <p:nvPr/>
          </p:nvGrpSpPr>
          <p:grpSpPr bwMode="auto">
            <a:xfrm>
              <a:off x="3606" y="3120"/>
              <a:ext cx="186" cy="336"/>
              <a:chOff x="2352" y="3168"/>
              <a:chExt cx="186" cy="336"/>
            </a:xfrm>
          </p:grpSpPr>
          <p:sp>
            <p:nvSpPr>
              <p:cNvPr id="57" name="Line 36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4428" y="3120"/>
              <a:ext cx="186" cy="336"/>
              <a:chOff x="2352" y="3168"/>
              <a:chExt cx="186" cy="336"/>
            </a:xfrm>
          </p:grpSpPr>
          <p:sp>
            <p:nvSpPr>
              <p:cNvPr id="55" name="Line 39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6" name="Line 40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9" name="Group 41"/>
            <p:cNvGrpSpPr>
              <a:grpSpLocks/>
            </p:cNvGrpSpPr>
            <p:nvPr/>
          </p:nvGrpSpPr>
          <p:grpSpPr bwMode="auto">
            <a:xfrm>
              <a:off x="5190" y="3120"/>
              <a:ext cx="186" cy="336"/>
              <a:chOff x="2352" y="3168"/>
              <a:chExt cx="186" cy="336"/>
            </a:xfrm>
          </p:grpSpPr>
          <p:sp>
            <p:nvSpPr>
              <p:cNvPr id="53" name="Line 42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0" name="Group 44"/>
            <p:cNvGrpSpPr>
              <a:grpSpLocks/>
            </p:cNvGrpSpPr>
            <p:nvPr/>
          </p:nvGrpSpPr>
          <p:grpSpPr bwMode="auto">
            <a:xfrm>
              <a:off x="4848" y="3120"/>
              <a:ext cx="186" cy="336"/>
              <a:chOff x="2352" y="3168"/>
              <a:chExt cx="186" cy="336"/>
            </a:xfrm>
          </p:grpSpPr>
          <p:sp>
            <p:nvSpPr>
              <p:cNvPr id="51" name="Line 45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Line 46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1" name="Group 47"/>
            <p:cNvGrpSpPr>
              <a:grpSpLocks/>
            </p:cNvGrpSpPr>
            <p:nvPr/>
          </p:nvGrpSpPr>
          <p:grpSpPr bwMode="auto">
            <a:xfrm>
              <a:off x="4038" y="3120"/>
              <a:ext cx="186" cy="336"/>
              <a:chOff x="2352" y="3168"/>
              <a:chExt cx="186" cy="336"/>
            </a:xfrm>
          </p:grpSpPr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2" name="Oval 50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3" name="Oval 51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4" name="Oval 52"/>
            <p:cNvSpPr>
              <a:spLocks noChangeArrowheads="1"/>
            </p:cNvSpPr>
            <p:nvPr/>
          </p:nvSpPr>
          <p:spPr bwMode="auto">
            <a:xfrm>
              <a:off x="36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5" name="Oval 53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44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7" name="Oval 55"/>
            <p:cNvSpPr>
              <a:spLocks noChangeArrowheads="1"/>
            </p:cNvSpPr>
            <p:nvPr/>
          </p:nvSpPr>
          <p:spPr bwMode="auto">
            <a:xfrm>
              <a:off x="489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52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cxnSp>
        <p:nvCxnSpPr>
          <p:cNvPr id="65" name="Straight Arrow Connector 64"/>
          <p:cNvCxnSpPr/>
          <p:nvPr/>
        </p:nvCxnSpPr>
        <p:spPr bwMode="auto">
          <a:xfrm rot="5400000" flipH="1" flipV="1">
            <a:off x="6744494" y="2780506"/>
            <a:ext cx="990600" cy="1588"/>
          </a:xfrm>
          <a:prstGeom prst="straightConnector1">
            <a:avLst/>
          </a:prstGeom>
          <a:solidFill>
            <a:schemeClr val="accent1"/>
          </a:solidFill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1: Streaming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72000"/>
              </a:xfrm>
            </p:spPr>
            <p:txBody>
              <a:bodyPr/>
              <a:lstStyle/>
              <a:p>
                <a:r>
                  <a:rPr lang="en-US" dirty="0" smtClean="0"/>
                  <a:t>Can merge chunks up as items arrive</a:t>
                </a:r>
                <a:br>
                  <a:rPr lang="en-US" dirty="0" smtClean="0"/>
                </a:br>
                <a:r>
                  <a:rPr lang="en-US" dirty="0" smtClean="0"/>
                  <a:t>in the stream</a:t>
                </a:r>
              </a:p>
              <a:p>
                <a:r>
                  <a:rPr lang="en-US" dirty="0" smtClean="0"/>
                  <a:t>At any time, keep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chunks</a:t>
                </a:r>
              </a:p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ra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be improved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 combining with random sampling </a:t>
                </a:r>
                <a:r>
                  <a:rPr lang="en-US" sz="1600" dirty="0" smtClean="0"/>
                  <a:t>[Agarwal, </a:t>
                </a:r>
                <a:r>
                  <a:rPr lang="en-US" sz="1600" dirty="0" err="1" smtClean="0"/>
                  <a:t>Cormode</a:t>
                </a:r>
                <a:r>
                  <a:rPr lang="en-US" sz="1600" dirty="0" smtClean="0"/>
                  <a:t>, Huang, Phillips, Wei, Yi 12]</a:t>
                </a:r>
              </a:p>
              <a:p>
                <a:pPr lvl="1"/>
                <a:r>
                  <a:rPr lang="en-US" dirty="0"/>
                  <a:t>Improved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 smtClean="0"/>
                  <a:t>[</a:t>
                </a:r>
                <a:r>
                  <a:rPr lang="en-US" sz="1600" dirty="0" err="1" smtClean="0"/>
                  <a:t>Felber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Ostrovsky</a:t>
                </a:r>
                <a:r>
                  <a:rPr lang="en-US" sz="1600" dirty="0" smtClean="0"/>
                  <a:t> 15]</a:t>
                </a:r>
              </a:p>
              <a:p>
                <a:pPr lvl="1"/>
                <a:r>
                  <a:rPr lang="en-US" dirty="0" smtClean="0"/>
                  <a:t>Improved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600" dirty="0" smtClean="0"/>
                  <a:t>[</a:t>
                </a:r>
                <a:r>
                  <a:rPr lang="en-US" sz="1600" dirty="0" err="1" smtClean="0"/>
                  <a:t>Karnin</a:t>
                </a:r>
                <a:r>
                  <a:rPr lang="en-US" sz="1600" dirty="0" smtClean="0"/>
                  <a:t>, Lang, Liberty 16]</a:t>
                </a:r>
                <a:endParaRPr lang="en-US" dirty="0" smtClean="0"/>
              </a:p>
              <a:p>
                <a:r>
                  <a:rPr lang="en-US" dirty="0" smtClean="0"/>
                  <a:t>Reservoir sampling needs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r>
                  <a:rPr lang="en-US" dirty="0" smtClean="0"/>
                  <a:t>Best deterministic algorithm needs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 </a:t>
                </a:r>
                <a:r>
                  <a:rPr lang="en-US" sz="1600" dirty="0" smtClean="0"/>
                  <a:t>[Greenwald, </a:t>
                </a:r>
                <a:r>
                  <a:rPr lang="en-US" sz="1600" dirty="0" err="1" smtClean="0"/>
                  <a:t>Khana</a:t>
                </a:r>
                <a:r>
                  <a:rPr lang="en-US" sz="1600" dirty="0" smtClean="0"/>
                  <a:t> 01]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72000"/>
              </a:xfrm>
              <a:blipFill>
                <a:blip r:embed="rId2"/>
                <a:stretch>
                  <a:fillRect l="-444" t="-1067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562600" y="1219200"/>
            <a:ext cx="3268663" cy="1747838"/>
            <a:chOff x="2496" y="1920"/>
            <a:chExt cx="2880" cy="1536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2592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2784" y="2640"/>
              <a:ext cx="9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640"/>
              <a:ext cx="144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3563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4128" y="2640"/>
              <a:ext cx="155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 flipV="1">
              <a:off x="4342" y="2640"/>
              <a:ext cx="17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944" y="2640"/>
              <a:ext cx="11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5121" y="2640"/>
              <a:ext cx="159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2736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 flipV="1">
              <a:off x="3168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4272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 flipV="1">
              <a:off x="4704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120" y="1954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3888" y="1968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688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4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427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040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31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84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254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2496" y="3120"/>
              <a:ext cx="186" cy="336"/>
              <a:chOff x="2352" y="3168"/>
              <a:chExt cx="186" cy="336"/>
            </a:xfrm>
          </p:grpSpPr>
          <p:sp>
            <p:nvSpPr>
              <p:cNvPr id="58" name="Line 27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0" name="Group 33"/>
            <p:cNvGrpSpPr>
              <a:grpSpLocks/>
            </p:cNvGrpSpPr>
            <p:nvPr/>
          </p:nvGrpSpPr>
          <p:grpSpPr bwMode="auto">
            <a:xfrm>
              <a:off x="2784" y="3120"/>
              <a:ext cx="186" cy="336"/>
              <a:chOff x="2352" y="3168"/>
              <a:chExt cx="186" cy="336"/>
            </a:xfrm>
          </p:grpSpPr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3264" y="3120"/>
              <a:ext cx="186" cy="336"/>
              <a:chOff x="2352" y="3168"/>
              <a:chExt cx="186" cy="336"/>
            </a:xfrm>
          </p:grpSpPr>
          <p:sp>
            <p:nvSpPr>
              <p:cNvPr id="54" name="Line 33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Line 34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2" name="Group 35"/>
            <p:cNvGrpSpPr>
              <a:grpSpLocks/>
            </p:cNvGrpSpPr>
            <p:nvPr/>
          </p:nvGrpSpPr>
          <p:grpSpPr bwMode="auto">
            <a:xfrm>
              <a:off x="3606" y="3120"/>
              <a:ext cx="186" cy="336"/>
              <a:chOff x="2352" y="3168"/>
              <a:chExt cx="186" cy="336"/>
            </a:xfrm>
          </p:grpSpPr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" name="Group 38"/>
            <p:cNvGrpSpPr>
              <a:grpSpLocks/>
            </p:cNvGrpSpPr>
            <p:nvPr/>
          </p:nvGrpSpPr>
          <p:grpSpPr bwMode="auto">
            <a:xfrm>
              <a:off x="4428" y="3120"/>
              <a:ext cx="186" cy="336"/>
              <a:chOff x="2352" y="3168"/>
              <a:chExt cx="186" cy="336"/>
            </a:xfrm>
          </p:grpSpPr>
          <p:sp>
            <p:nvSpPr>
              <p:cNvPr id="50" name="Line 39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1" name="Line 40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4" name="Group 41"/>
            <p:cNvGrpSpPr>
              <a:grpSpLocks/>
            </p:cNvGrpSpPr>
            <p:nvPr/>
          </p:nvGrpSpPr>
          <p:grpSpPr bwMode="auto">
            <a:xfrm>
              <a:off x="5190" y="3120"/>
              <a:ext cx="186" cy="336"/>
              <a:chOff x="2352" y="3168"/>
              <a:chExt cx="186" cy="336"/>
            </a:xfrm>
          </p:grpSpPr>
          <p:sp>
            <p:nvSpPr>
              <p:cNvPr id="48" name="Line 42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9" name="Line 43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" name="Group 44"/>
            <p:cNvGrpSpPr>
              <a:grpSpLocks/>
            </p:cNvGrpSpPr>
            <p:nvPr/>
          </p:nvGrpSpPr>
          <p:grpSpPr bwMode="auto">
            <a:xfrm>
              <a:off x="4848" y="3120"/>
              <a:ext cx="186" cy="336"/>
              <a:chOff x="2352" y="3168"/>
              <a:chExt cx="186" cy="336"/>
            </a:xfrm>
          </p:grpSpPr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4038" y="3120"/>
              <a:ext cx="186" cy="336"/>
              <a:chOff x="2352" y="3168"/>
              <a:chExt cx="186" cy="336"/>
            </a:xfrm>
          </p:grpSpPr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5" name="Line 49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8" name="Oval 51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9" name="Oval 52"/>
            <p:cNvSpPr>
              <a:spLocks noChangeArrowheads="1"/>
            </p:cNvSpPr>
            <p:nvPr/>
          </p:nvSpPr>
          <p:spPr bwMode="auto">
            <a:xfrm>
              <a:off x="36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0" name="Oval 53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" name="Oval 54"/>
            <p:cNvSpPr>
              <a:spLocks noChangeArrowheads="1"/>
            </p:cNvSpPr>
            <p:nvPr/>
          </p:nvSpPr>
          <p:spPr bwMode="auto">
            <a:xfrm>
              <a:off x="44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2" name="Oval 55"/>
            <p:cNvSpPr>
              <a:spLocks noChangeArrowheads="1"/>
            </p:cNvSpPr>
            <p:nvPr/>
          </p:nvSpPr>
          <p:spPr bwMode="auto">
            <a:xfrm>
              <a:off x="489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3" name="Oval 56"/>
            <p:cNvSpPr>
              <a:spLocks noChangeArrowheads="1"/>
            </p:cNvSpPr>
            <p:nvPr/>
          </p:nvSpPr>
          <p:spPr bwMode="auto">
            <a:xfrm>
              <a:off x="52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 bwMode="auto">
          <a:xfrm>
            <a:off x="5625020" y="3200400"/>
            <a:ext cx="32175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Analysis: Base case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41251" y="1316123"/>
                <a:ext cx="8229600" cy="3941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Arial" charset="0"/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b="0" kern="0" dirty="0" smtClean="0">
                    <a:latin typeface="Calibri" panose="020F0502020204030204" pitchFamily="34" charset="0"/>
                  </a:rPr>
                  <a:t>Consider any rang</a:t>
                </a:r>
                <a:r>
                  <a:rPr lang="en-US" b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HK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kern="0" dirty="0" smtClean="0">
                    <a:latin typeface="Calibri" panose="020F0502020204030204" pitchFamily="34" charset="0"/>
                  </a:rPr>
                  <a:t> on sample </a:t>
                </a:r>
                <a14:m>
                  <m:oMath xmlns:m="http://schemas.openxmlformats.org/officeDocument/2006/math"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kern="0" dirty="0" smtClean="0">
                    <a:latin typeface="Calibri" panose="020F0502020204030204" pitchFamily="34" charset="0"/>
                  </a:rPr>
                  <a:t> from data set </a:t>
                </a:r>
                <a14:m>
                  <m:oMath xmlns:m="http://schemas.openxmlformats.org/officeDocument/2006/math"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kern="0" dirty="0" smtClean="0">
                    <a:latin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kern="0" dirty="0" smtClean="0">
                  <a:latin typeface="Calibri" panose="020F0502020204030204" pitchFamily="34" charset="0"/>
                </a:endParaRPr>
              </a:p>
              <a:p>
                <a:r>
                  <a:rPr lang="en-HK" b="0" kern="0" dirty="0" smtClean="0">
                    <a:latin typeface="Calibri" panose="020F0502020204030204" pitchFamily="34" charset="0"/>
                  </a:rPr>
                  <a:t>Approximation guarantee</a:t>
                </a:r>
                <a:br>
                  <a:rPr lang="en-HK" b="0" kern="0" dirty="0" smtClean="0">
                    <a:latin typeface="Calibri" panose="020F0502020204030204" pitchFamily="34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den>
                        </m:f>
                        <m:r>
                          <a:rPr lang="en-HK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HK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kern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HK" b="0" kern="0" dirty="0" smtClean="0">
                    <a:latin typeface="Calibri" panose="020F0502020204030204" pitchFamily="34" charset="0"/>
                  </a:rPr>
                  <a:t/>
                </a:r>
                <a:br>
                  <a:rPr lang="en-HK" b="0" kern="0" dirty="0" smtClean="0">
                    <a:latin typeface="Calibri" panose="020F0502020204030204" pitchFamily="34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HK" b="0" i="1" kern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HK" b="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HK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HK" b="0" i="1" kern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HK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HK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HK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kern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HK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kern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HK" b="0" i="1" kern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kern="0" dirty="0">
                  <a:latin typeface="Calibri" panose="020F0502020204030204" pitchFamily="34" charset="0"/>
                </a:endParaRPr>
              </a:p>
              <a:p>
                <a:r>
                  <a:rPr lang="en-US" b="0" kern="0" dirty="0" smtClean="0">
                    <a:latin typeface="Calibri" panose="020F0502020204030204" pitchFamily="34" charset="0"/>
                  </a:rPr>
                  <a:t>Estimator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2|</m:t>
                    </m:r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kern="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b="0" kern="0" dirty="0" smtClean="0">
                    <a:latin typeface="Calibri" panose="020F0502020204030204" pitchFamily="34" charset="0"/>
                  </a:rPr>
                  <a:t>is unbiased and has error at most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kern="0" dirty="0" smtClean="0">
                    <a:latin typeface="Calibri" panose="020F0502020204030204" pitchFamily="34" charset="0"/>
                  </a:rPr>
                  <a:t> is even: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2|</m:t>
                    </m:r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kern="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b="0" kern="0" dirty="0" smtClean="0">
                    <a:latin typeface="Calibri" panose="020F0502020204030204" pitchFamily="34" charset="0"/>
                  </a:rPr>
                  <a:t>has no error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kern="0" dirty="0" smtClean="0">
                    <a:latin typeface="Calibri" panose="020F0502020204030204" pitchFamily="34" charset="0"/>
                  </a:rPr>
                  <a:t> is odd: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2|</m:t>
                    </m:r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kern="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b="0" kern="0" dirty="0" smtClean="0">
                    <a:latin typeface="Calibri" panose="020F0502020204030204" pitchFamily="34" charset="0"/>
                  </a:rPr>
                  <a:t>has error </a:t>
                </a:r>
                <a:r>
                  <a:rPr lang="en-US" b="0" kern="0" dirty="0" smtClean="0">
                    <a:latin typeface="Calibri" panose="020F0502020204030204" pitchFamily="34" charset="0"/>
                    <a:sym typeface="Symbol" pitchFamily="18" charset="2"/>
                  </a:rPr>
                  <a:t></a:t>
                </a:r>
                <a:r>
                  <a:rPr lang="en-US" b="0" kern="0" dirty="0" smtClean="0">
                    <a:latin typeface="Calibri" panose="020F0502020204030204" pitchFamily="34" charset="0"/>
                  </a:rPr>
                  <a:t> 1</a:t>
                </a:r>
                <a:r>
                  <a:rPr lang="en-US" b="0" kern="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b="0" kern="0" dirty="0" smtClean="0">
                    <a:latin typeface="Calibri" panose="020F0502020204030204" pitchFamily="34" charset="0"/>
                  </a:rPr>
                  <a:t>with equal prob.</a:t>
                </a:r>
                <a:endParaRPr lang="en-US" b="0" kern="0" dirty="0" smtClean="0">
                  <a:solidFill>
                    <a:schemeClr val="bg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251" y="1316123"/>
                <a:ext cx="8229600" cy="3941677"/>
              </a:xfrm>
              <a:prstGeom prst="rect">
                <a:avLst/>
              </a:prstGeom>
              <a:blipFill rotWithShape="0">
                <a:blip r:embed="rId2"/>
                <a:stretch>
                  <a:fillRect l="-1185" t="-17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3657600" y="5486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124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267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800600" y="5486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10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257800"/>
            <a:ext cx="28956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Analysis: General Case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722937" y="4507468"/>
            <a:ext cx="3268663" cy="1747838"/>
            <a:chOff x="2496" y="1920"/>
            <a:chExt cx="2880" cy="1536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2592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 flipV="1">
              <a:off x="2784" y="2640"/>
              <a:ext cx="9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3360" y="2640"/>
              <a:ext cx="144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 flipV="1">
              <a:off x="3563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4128" y="2640"/>
              <a:ext cx="155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4342" y="2640"/>
              <a:ext cx="17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4944" y="2640"/>
              <a:ext cx="11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5121" y="2640"/>
              <a:ext cx="159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2736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3168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4272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 flipV="1">
              <a:off x="4704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3120" y="1954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3888" y="1968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688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3504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427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5040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1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384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254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31" name="Group 26"/>
            <p:cNvGrpSpPr>
              <a:grpSpLocks/>
            </p:cNvGrpSpPr>
            <p:nvPr/>
          </p:nvGrpSpPr>
          <p:grpSpPr bwMode="auto">
            <a:xfrm>
              <a:off x="2496" y="3120"/>
              <a:ext cx="186" cy="336"/>
              <a:chOff x="2352" y="3168"/>
              <a:chExt cx="186" cy="336"/>
            </a:xfrm>
          </p:grpSpPr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2784" y="3120"/>
              <a:ext cx="186" cy="336"/>
              <a:chOff x="2352" y="3168"/>
              <a:chExt cx="186" cy="336"/>
            </a:xfrm>
          </p:grpSpPr>
          <p:sp>
            <p:nvSpPr>
              <p:cNvPr id="58" name="Line 30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3264" y="3120"/>
              <a:ext cx="186" cy="336"/>
              <a:chOff x="2352" y="3168"/>
              <a:chExt cx="186" cy="336"/>
            </a:xfrm>
          </p:grpSpPr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3606" y="3120"/>
              <a:ext cx="186" cy="336"/>
              <a:chOff x="2352" y="3168"/>
              <a:chExt cx="186" cy="336"/>
            </a:xfrm>
          </p:grpSpPr>
          <p:sp>
            <p:nvSpPr>
              <p:cNvPr id="54" name="Line 36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Line 37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" name="Group 38"/>
            <p:cNvGrpSpPr>
              <a:grpSpLocks/>
            </p:cNvGrpSpPr>
            <p:nvPr/>
          </p:nvGrpSpPr>
          <p:grpSpPr bwMode="auto">
            <a:xfrm>
              <a:off x="4428" y="3120"/>
              <a:ext cx="186" cy="336"/>
              <a:chOff x="2352" y="3168"/>
              <a:chExt cx="186" cy="336"/>
            </a:xfrm>
          </p:grpSpPr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6" name="Group 41"/>
            <p:cNvGrpSpPr>
              <a:grpSpLocks/>
            </p:cNvGrpSpPr>
            <p:nvPr/>
          </p:nvGrpSpPr>
          <p:grpSpPr bwMode="auto">
            <a:xfrm>
              <a:off x="5190" y="3120"/>
              <a:ext cx="186" cy="336"/>
              <a:chOff x="2352" y="3168"/>
              <a:chExt cx="186" cy="336"/>
            </a:xfrm>
          </p:grpSpPr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7" name="Group 44"/>
            <p:cNvGrpSpPr>
              <a:grpSpLocks/>
            </p:cNvGrpSpPr>
            <p:nvPr/>
          </p:nvGrpSpPr>
          <p:grpSpPr bwMode="auto">
            <a:xfrm>
              <a:off x="4848" y="3120"/>
              <a:ext cx="186" cy="336"/>
              <a:chOff x="2352" y="3168"/>
              <a:chExt cx="186" cy="336"/>
            </a:xfrm>
          </p:grpSpPr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8" name="Group 47"/>
            <p:cNvGrpSpPr>
              <a:grpSpLocks/>
            </p:cNvGrpSpPr>
            <p:nvPr/>
          </p:nvGrpSpPr>
          <p:grpSpPr bwMode="auto">
            <a:xfrm>
              <a:off x="4038" y="3120"/>
              <a:ext cx="186" cy="336"/>
              <a:chOff x="2352" y="3168"/>
              <a:chExt cx="186" cy="336"/>
            </a:xfrm>
          </p:grpSpPr>
          <p:sp>
            <p:nvSpPr>
              <p:cNvPr id="46" name="Line 48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36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44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489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52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6" name="Oval 57"/>
          <p:cNvSpPr>
            <a:spLocks noChangeArrowheads="1"/>
          </p:cNvSpPr>
          <p:nvPr/>
        </p:nvSpPr>
        <p:spPr bwMode="auto">
          <a:xfrm>
            <a:off x="7183437" y="443126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5400000" flipH="1" flipV="1">
            <a:off x="6840537" y="5536168"/>
            <a:ext cx="990600" cy="1588"/>
          </a:xfrm>
          <a:prstGeom prst="straightConnector1">
            <a:avLst/>
          </a:prstGeom>
          <a:solidFill>
            <a:schemeClr val="accent1"/>
          </a:solidFill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592637" y="6031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2"/>
                </a:solidFill>
                <a:latin typeface="+mn-lt"/>
              </a:rPr>
              <a:t>Level 1</a:t>
            </a:r>
            <a:endParaRPr lang="en-US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92637" y="55742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2"/>
                </a:solidFill>
                <a:latin typeface="+mn-lt"/>
              </a:rPr>
              <a:t>Level 2</a:t>
            </a:r>
            <a:endParaRPr lang="en-US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92637" y="51054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2"/>
                </a:solidFill>
                <a:latin typeface="+mn-lt"/>
              </a:rPr>
              <a:t>Level 3</a:t>
            </a:r>
            <a:endParaRPr lang="en-US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92637" y="45836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2"/>
                </a:solidFill>
                <a:latin typeface="+mn-lt"/>
              </a:rPr>
              <a:t>Level 4</a:t>
            </a:r>
            <a:endParaRPr lang="en-US" b="0" dirty="0">
              <a:solidFill>
                <a:schemeClr val="bg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 bwMode="auto">
              <a:xfrm>
                <a:off x="544033" y="1201640"/>
                <a:ext cx="8458200" cy="3220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Arial" charset="0"/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b="0" kern="0" dirty="0" smtClean="0">
                    <a:latin typeface="Calibri" panose="020F0502020204030204" pitchFamily="34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kern="0" dirty="0" err="1" smtClean="0">
                    <a:latin typeface="Calibri" panose="020F0502020204030204" pitchFamily="34" charset="0"/>
                  </a:rPr>
                  <a:t>’th</a:t>
                </a:r>
                <a:r>
                  <a:rPr lang="en-US" b="0" kern="0" dirty="0" smtClean="0">
                    <a:latin typeface="Calibri" panose="020F0502020204030204" pitchFamily="34" charset="0"/>
                  </a:rPr>
                  <a:t> merge at level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kern="0" dirty="0" smtClean="0">
                    <a:latin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kern="0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kern="0" dirty="0" smtClean="0"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kern="0" baseline="30000" dirty="0" smtClean="0">
                  <a:solidFill>
                    <a:schemeClr val="bg2"/>
                  </a:solidFill>
                  <a:latin typeface="Calibri" panose="020F0502020204030204" pitchFamily="34" charset="0"/>
                </a:endParaRPr>
              </a:p>
              <a:p>
                <a:pPr lvl="1"/>
                <a:r>
                  <a:rPr lang="en-US" b="0" kern="0" dirty="0" smtClean="0">
                    <a:latin typeface="Calibri" panose="020F0502020204030204" pitchFamily="34" charset="0"/>
                  </a:rPr>
                  <a:t>Estimate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b="0" kern="0" dirty="0" smtClean="0">
                  <a:solidFill>
                    <a:schemeClr val="bg2"/>
                  </a:solidFill>
                  <a:latin typeface="Calibri" panose="020F0502020204030204" pitchFamily="34" charset="0"/>
                </a:endParaRPr>
              </a:p>
              <a:p>
                <a:pPr lvl="1"/>
                <a:r>
                  <a:rPr lang="en-US" b="0" kern="0" dirty="0" smtClean="0">
                    <a:latin typeface="Calibri" panose="020F0502020204030204" pitchFamily="34" charset="0"/>
                  </a:rPr>
                  <a:t>Error introduced is </a:t>
                </a:r>
                <a:br>
                  <a:rPr lang="en-US" b="0" kern="0" dirty="0" smtClean="0">
                    <a:latin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err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kern="0" baseline="300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HK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b="0" i="1" kern="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b="0" i="1" kern="0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kern="0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HK" b="0" i="1" kern="0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kern="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b>
                                  <m:sSubPr>
                                    <m:ctrlPr>
                                      <a:rPr lang="en-HK" b="0" i="1" kern="0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kern="0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HK" b="0" i="1" kern="0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HK" b="0" kern="0" dirty="0" smtClean="0">
                  <a:solidFill>
                    <a:schemeClr val="bg2"/>
                  </a:solidFill>
                  <a:latin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b="0" kern="0" dirty="0" smtClean="0">
                    <a:latin typeface="Calibri" panose="020F0502020204030204" pitchFamily="34" charset="0"/>
                  </a:rPr>
                  <a:t>		(new estimate)             (old estimate)</a:t>
                </a:r>
              </a:p>
              <a:p>
                <a:pPr lvl="1"/>
                <a:r>
                  <a:rPr lang="en-US" b="0" kern="0" dirty="0" smtClean="0">
                    <a:latin typeface="Calibri" panose="020F0502020204030204" pitchFamily="34" charset="0"/>
                  </a:rPr>
                  <a:t>Absolute error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dirty="0" err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kern="0" baseline="-2500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b="0" kern="0" dirty="0" smtClean="0">
                    <a:latin typeface="Calibri" panose="020F0502020204030204" pitchFamily="34" charset="0"/>
                  </a:rPr>
                  <a:t>by previous argument</a:t>
                </a:r>
              </a:p>
              <a:p>
                <a:r>
                  <a:rPr lang="en-US" b="0" kern="0" dirty="0" smtClean="0">
                    <a:latin typeface="Calibri" panose="020F0502020204030204" pitchFamily="34" charset="0"/>
                  </a:rPr>
                  <a:t>Total error over all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kern="0" dirty="0" smtClean="0">
                    <a:latin typeface="Calibri" panose="020F0502020204030204" pitchFamily="34" charset="0"/>
                  </a:rPr>
                  <a:t> levels: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err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1≤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≤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1≤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≤</m:t>
                        </m:r>
                        <m:sSup>
                          <m:sSupPr>
                            <m:ctrlP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b="0" i="1" kern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kern="0" dirty="0" err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</m:e>
                      <m:sub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</m:oMath>
                </a14:m>
                <a:endParaRPr lang="en-US" b="0" kern="0" baseline="-25000" dirty="0" smtClean="0">
                  <a:solidFill>
                    <a:schemeClr val="bg2"/>
                  </a:solidFill>
                  <a:latin typeface="Calibri" panose="020F0502020204030204" pitchFamily="34" charset="0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𝑀</m:t>
                        </m:r>
                      </m:e>
                    </m:d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HK" b="0" i="1" kern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𝑂</m:t>
                    </m:r>
                    <m:d>
                      <m:dPr>
                        <m:ctrlPr>
                          <a:rPr lang="en-HK" b="0" i="1" kern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kern="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kern="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HK" b="0" i="1" kern="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  <m:r>
                                  <a:rPr lang="en-HK" b="0" i="1" kern="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/</m:t>
                                </m:r>
                                <m:r>
                                  <a:rPr lang="en-HK" b="0" i="1" kern="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HK" b="0" i="1" kern="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kern="0" dirty="0" smtClean="0">
                  <a:latin typeface="Calibri" panose="020F050202020403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033" y="1201640"/>
                <a:ext cx="8458200" cy="3220415"/>
              </a:xfrm>
              <a:prstGeom prst="rect">
                <a:avLst/>
              </a:prstGeom>
              <a:blipFill rotWithShape="0">
                <a:blip r:embed="rId2"/>
                <a:stretch>
                  <a:fillRect l="-1153" t="-2083" b="-227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Analysis: Azuma-</a:t>
            </a:r>
            <a:r>
              <a:rPr lang="en-US" dirty="0" err="1" smtClean="0"/>
              <a:t>Hoeffding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495800"/>
              </a:xfrm>
            </p:spPr>
            <p:txBody>
              <a:bodyPr/>
              <a:lstStyle/>
              <a:p>
                <a:r>
                  <a:rPr lang="en-US" dirty="0" smtClean="0">
                    <a:sym typeface="Symbol" pitchFamily="18" charset="2"/>
                  </a:rPr>
                  <a:t>The errors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aseline="-2500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are not independent</a:t>
                </a:r>
              </a:p>
              <a:p>
                <a:r>
                  <a:rPr lang="en-US" dirty="0" smtClean="0">
                    <a:sym typeface="Symbol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be the prefix sums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1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’s form a martingale</a:t>
                </a:r>
              </a:p>
              <a:p>
                <a:r>
                  <a:rPr lang="en-US" dirty="0" smtClean="0">
                    <a:sym typeface="Symbol" pitchFamily="18" charset="2"/>
                  </a:rPr>
                  <a:t>Azuma-</a:t>
                </a:r>
                <a:r>
                  <a:rPr lang="en-US" dirty="0" err="1" smtClean="0">
                    <a:sym typeface="Symbol" pitchFamily="18" charset="2"/>
                  </a:rPr>
                  <a:t>Hoeffding</a:t>
                </a:r>
                <a:r>
                  <a:rPr lang="en-US" dirty="0" smtClean="0">
                    <a:sym typeface="Symbol" pitchFamily="18" charset="2"/>
                  </a:rPr>
                  <a:t>: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ℓ−1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 pitchFamily="18" charset="2"/>
                  </a:rPr>
                  <a:t>, then</a:t>
                </a:r>
                <a:r>
                  <a:rPr lang="en-US" dirty="0">
                    <a:sym typeface="Symbol" pitchFamily="18" charset="2"/>
                  </a:rPr>
                  <a:t/>
                </a:r>
                <a:br>
                  <a:rPr lang="en-US" dirty="0">
                    <a:sym typeface="Symbol" pitchFamily="18" charset="2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≤2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exp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/(2∑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))</m:t>
                            </m:r>
                          </m:e>
                        </m:func>
                      </m:e>
                    </m:func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failure probability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exp</m:t>
                        </m:r>
                      </m:fName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(−</m:t>
                        </m:r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𝜀</m:t>
                                </m:r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HK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rad>
                  </m:oMath>
                </a14:m>
                <a:r>
                  <a:rPr lang="en-US" dirty="0" smtClean="0"/>
                  <a:t> to get failure probability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HK" b="0" dirty="0" smtClean="0"/>
              </a:p>
              <a:p>
                <a:r>
                  <a:rPr lang="en-HK" dirty="0" smtClean="0"/>
                  <a:t>Enough to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b="0" dirty="0" smtClean="0"/>
                  <a:t> ranges </a:t>
                </a:r>
                <a:endParaRPr lang="en-HK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HK" b="0" dirty="0" smtClean="0">
                    <a:sym typeface="Wingdings" panose="05000000000000000000" pitchFamily="2" charset="2"/>
                  </a:rPr>
                  <a:t>Set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HK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𝜀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HK" b="0" dirty="0" smtClean="0"/>
                  <a:t> and apply union bound</a:t>
                </a:r>
              </a:p>
            </p:txBody>
          </p:sp>
        </mc:Choice>
        <mc:Fallback xmlns="">
          <p:sp>
            <p:nvSpPr>
              <p:cNvPr id="194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495800"/>
              </a:xfrm>
              <a:blipFill rotWithShape="0">
                <a:blip r:embed="rId2"/>
                <a:stretch>
                  <a:fillRect l="-444" t="-949" b="-9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24D604-355C-4B75-9E64-47B48F0ECA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2: Distributed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partitioned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nodes</a:t>
                </a:r>
              </a:p>
              <a:p>
                <a:r>
                  <a:rPr lang="en-US" dirty="0" smtClean="0"/>
                  <a:t>Each node reduces its data to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using paired sampling, and send to coordinator </a:t>
                </a:r>
              </a:p>
              <a:p>
                <a:r>
                  <a:rPr lang="en-US" dirty="0" smtClean="0"/>
                  <a:t>Each node can have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HK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ad>
                          <m:radPr>
                            <m:degHide m:val="on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Communication cost: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Best possible (even under the blackboard model)</a:t>
                </a:r>
              </a:p>
              <a:p>
                <a:r>
                  <a:rPr lang="en-HK" dirty="0" smtClean="0"/>
                  <a:t>Deterministic lower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0" y="6172200"/>
            <a:ext cx="149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</a:rPr>
              <a:t>[Huang, Yi 14]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Dealing with Big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first approach: scale up / out the computation</a:t>
            </a:r>
          </a:p>
          <a:p>
            <a:r>
              <a:rPr lang="en-GB" dirty="0" smtClean="0"/>
              <a:t>Many great technical innovations:</a:t>
            </a:r>
          </a:p>
          <a:p>
            <a:pPr lvl="1"/>
            <a:r>
              <a:rPr lang="en-GB" dirty="0" smtClean="0"/>
              <a:t>Distributed/parallel systems</a:t>
            </a:r>
          </a:p>
          <a:p>
            <a:pPr lvl="2"/>
            <a:r>
              <a:rPr lang="en-GB" dirty="0" err="1"/>
              <a:t>MapReduce</a:t>
            </a:r>
            <a:r>
              <a:rPr lang="en-GB" dirty="0"/>
              <a:t>, </a:t>
            </a:r>
            <a:r>
              <a:rPr lang="en-GB" dirty="0" err="1"/>
              <a:t>Pregel</a:t>
            </a:r>
            <a:r>
              <a:rPr lang="en-GB" dirty="0"/>
              <a:t>, </a:t>
            </a:r>
            <a:r>
              <a:rPr lang="en-GB" dirty="0" err="1"/>
              <a:t>Dremel</a:t>
            </a:r>
            <a:r>
              <a:rPr lang="en-GB" dirty="0"/>
              <a:t>, Spark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New computational models</a:t>
            </a:r>
          </a:p>
          <a:p>
            <a:pPr lvl="2"/>
            <a:r>
              <a:rPr lang="en-GB" dirty="0" smtClean="0"/>
              <a:t>BSP, MPC, … </a:t>
            </a:r>
          </a:p>
          <a:p>
            <a:pPr lvl="1"/>
            <a:r>
              <a:rPr lang="en-GB" dirty="0" smtClean="0"/>
              <a:t>Dan </a:t>
            </a:r>
            <a:r>
              <a:rPr lang="en-GB" dirty="0" err="1" smtClean="0"/>
              <a:t>Suciu’s</a:t>
            </a:r>
            <a:r>
              <a:rPr lang="en-GB" dirty="0" smtClean="0"/>
              <a:t> tutorial tomorrow!</a:t>
            </a:r>
          </a:p>
          <a:p>
            <a:pPr lvl="1"/>
            <a:r>
              <a:rPr lang="en-GB" dirty="0" smtClean="0"/>
              <a:t>My </a:t>
            </a:r>
            <a:r>
              <a:rPr lang="en-GB" dirty="0" err="1" smtClean="0"/>
              <a:t>BeyondMR</a:t>
            </a:r>
            <a:r>
              <a:rPr lang="en-GB" dirty="0" smtClean="0"/>
              <a:t> talk of Friday</a:t>
            </a:r>
          </a:p>
          <a:p>
            <a:r>
              <a:rPr lang="en-GB" dirty="0" smtClean="0"/>
              <a:t>This talk is not about this approach!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http://regmedia.co.uk/2011/10/17/sgi_hadoop_cl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539" y="2028825"/>
            <a:ext cx="3133725" cy="2305050"/>
          </a:xfrm>
          <a:prstGeom prst="rect">
            <a:avLst/>
          </a:prstGeom>
          <a:noFill/>
        </p:spPr>
      </p:pic>
      <p:sp>
        <p:nvSpPr>
          <p:cNvPr id="7" name="Quad Arrow 6"/>
          <p:cNvSpPr/>
          <p:nvPr/>
        </p:nvSpPr>
        <p:spPr bwMode="auto">
          <a:xfrm>
            <a:off x="5943600" y="2190750"/>
            <a:ext cx="2895600" cy="1981200"/>
          </a:xfrm>
          <a:prstGeom prst="quad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088185"/>
            <a:ext cx="3857625" cy="34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Generalization to Multi-dimensions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1012" y="1143000"/>
                <a:ext cx="8229600" cy="4572000"/>
              </a:xfrm>
            </p:spPr>
            <p:txBody>
              <a:bodyPr/>
              <a:lstStyle/>
              <a:p>
                <a:r>
                  <a:rPr lang="en-US" dirty="0" smtClean="0">
                    <a:sym typeface="Symbol" pitchFamily="18" charset="2"/>
                  </a:rPr>
                  <a:t>For any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in a </a:t>
                </a:r>
                <a:r>
                  <a:rPr lang="en-US" dirty="0" smtClean="0">
                    <a:solidFill>
                      <a:srgbClr val="C00000"/>
                    </a:solidFill>
                    <a:sym typeface="Symbol" pitchFamily="18" charset="2"/>
                  </a:rPr>
                  <a:t>range space</a:t>
                </a:r>
                <a:r>
                  <a:rPr lang="en-US" dirty="0" smtClean="0">
                    <a:sym typeface="Symbol" pitchFamily="18" charset="2"/>
                  </a:rPr>
                  <a:t> (e.g., circles or rectangles),</a:t>
                </a:r>
              </a:p>
              <a:p>
                <a:pPr marL="457200" lvl="1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HK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HK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HK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 smtClean="0">
                  <a:sym typeface="Symbol" pitchFamily="18" charset="2"/>
                </a:endParaRPr>
              </a:p>
              <a:p>
                <a:r>
                  <a:rPr lang="en-US" dirty="0" smtClean="0">
                    <a:sym typeface="Symbol" pitchFamily="18" charset="2"/>
                  </a:rPr>
                  <a:t>Applications in data mining, machine learning, numerical integration, Monte Carlo simulations, …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012" y="1143000"/>
                <a:ext cx="8229600" cy="4572000"/>
              </a:xfrm>
              <a:blipFill>
                <a:blip r:embed="rId4"/>
                <a:stretch>
                  <a:fillRect l="-519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Reduce: Low-Discrepancy 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7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: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aseline="30000" dirty="0" smtClean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→{−1,+1}</m:t>
                    </m:r>
                  </m:oMath>
                </a14:m>
                <a:r>
                  <a:rPr lang="en-US" dirty="0" smtClean="0"/>
                  <a:t>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HK" dirty="0" smtClean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is minimized</a:t>
                </a:r>
              </a:p>
              <a:p>
                <a:pPr lvl="1"/>
                <a:r>
                  <a:rPr lang="en-HK" dirty="0" smtClean="0"/>
                  <a:t>Example: in 1D, just do odd-even </a:t>
                </a:r>
                <a:r>
                  <a:rPr lang="en-HK" dirty="0" err="1" smtClean="0"/>
                  <a:t>coloring</a:t>
                </a:r>
                <a:r>
                  <a:rPr lang="en-HK" dirty="0" smtClean="0"/>
                  <a:t>. </a:t>
                </a:r>
              </a:p>
              <a:p>
                <a:r>
                  <a:rPr lang="en-HK" dirty="0" smtClean="0"/>
                  <a:t>Reduce: Pick one </a:t>
                </a:r>
                <a:r>
                  <a:rPr lang="en-HK" dirty="0" err="1" smtClean="0"/>
                  <a:t>color</a:t>
                </a:r>
                <a:r>
                  <a:rPr lang="en-HK" dirty="0" smtClean="0"/>
                  <a:t> randomly</a:t>
                </a:r>
                <a:endParaRPr lang="en-US" dirty="0" smtClean="0"/>
              </a:p>
              <a:p>
                <a:r>
                  <a:rPr lang="en-US" dirty="0" smtClean="0"/>
                  <a:t>Discrepancy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disc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HK" dirty="0" smtClean="0"/>
                  <a:t>Sample size and communication cost depend on discrepancy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72000"/>
              </a:xfrm>
              <a:blipFill>
                <a:blip r:embed="rId2"/>
                <a:stretch>
                  <a:fillRect l="-444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Discrepancy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1D: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HK" dirty="0" smtClean="0"/>
                  <a:t> </a:t>
                </a:r>
                <a:endParaRPr lang="en-US" dirty="0" smtClean="0"/>
              </a:p>
              <a:p>
                <a:r>
                  <a:rPr lang="en-US" dirty="0" smtClean="0"/>
                  <a:t>For an arbitrary range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disc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by random coloring</a:t>
                </a:r>
              </a:p>
              <a:p>
                <a:r>
                  <a:rPr lang="en-US" dirty="0" smtClean="0"/>
                  <a:t>For 2D axis-parallel rectangles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2.5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dirty="0" smtClean="0"/>
                  <a:t>2D circles, </a:t>
                </a:r>
                <a:r>
                  <a:rPr lang="en-US" dirty="0" err="1" smtClean="0"/>
                  <a:t>halfplanes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For range space with VC-dimension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1/2−1/2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 smtClean="0"/>
              <a:t>Sampling for </a:t>
            </a:r>
            <a:br>
              <a:rPr lang="en-HK" dirty="0" smtClean="0"/>
            </a:br>
            <a:r>
              <a:rPr lang="en-HK" dirty="0" smtClean="0"/>
              <a:t>Approximate Query Processing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Analytical Queries (TPC-H)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l_price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customer,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lineitem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orders, nation,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region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c_custkey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o_custkey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l_orderkey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o_orderkey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l_shipdate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&gt;= 2017-03-01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l_shipdate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 2017-03-22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c_nationkey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n_nationkey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n_regionkey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r_regionkey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'ASIA‘</a:t>
            </a:r>
          </a:p>
          <a:p>
            <a:r>
              <a:rPr lang="en-HK" dirty="0" smtClean="0">
                <a:cs typeface="Courier New" panose="02070309020205020404" pitchFamily="49" charset="0"/>
              </a:rPr>
              <a:t>Things to consider:</a:t>
            </a:r>
          </a:p>
          <a:p>
            <a:r>
              <a:rPr lang="en-HK" dirty="0" smtClean="0">
                <a:cs typeface="Courier New" panose="02070309020205020404" pitchFamily="49" charset="0"/>
              </a:rPr>
              <a:t>What to return?</a:t>
            </a:r>
          </a:p>
          <a:p>
            <a:pPr lvl="1"/>
            <a:r>
              <a:rPr lang="en-HK" dirty="0" smtClean="0">
                <a:cs typeface="Courier New" panose="02070309020205020404" pitchFamily="49" charset="0"/>
              </a:rPr>
              <a:t>Simple aggregation (COUNT, </a:t>
            </a:r>
            <a:r>
              <a:rPr lang="en-HK" dirty="0">
                <a:cs typeface="Courier New" panose="02070309020205020404" pitchFamily="49" charset="0"/>
              </a:rPr>
              <a:t>SUM</a:t>
            </a:r>
            <a:r>
              <a:rPr lang="en-HK" dirty="0" smtClean="0"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HK" dirty="0" smtClean="0">
                <a:cs typeface="Courier New" panose="02070309020205020404" pitchFamily="49" charset="0"/>
              </a:rPr>
              <a:t>A sample (UDFs)</a:t>
            </a:r>
          </a:p>
          <a:p>
            <a:r>
              <a:rPr lang="en-HK" dirty="0" smtClean="0">
                <a:cs typeface="Courier New" panose="02070309020205020404" pitchFamily="49" charset="0"/>
              </a:rPr>
              <a:t>Pre-computation allowed? </a:t>
            </a:r>
          </a:p>
          <a:p>
            <a:pPr lvl="1"/>
            <a:r>
              <a:rPr lang="en-HK" dirty="0" smtClean="0">
                <a:cs typeface="Courier New" panose="02070309020205020404" pitchFamily="49" charset="0"/>
              </a:rPr>
              <a:t>Pre-computed samples, indexes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Sampling from One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SELECT UDF(R.A)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FROM 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WHERE 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&lt; R.B &lt; y</a:t>
                </a:r>
                <a:endPara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HK" dirty="0" smtClean="0">
                    <a:cs typeface="Courier New" panose="02070309020205020404" pitchFamily="49" charset="0"/>
                  </a:rPr>
                  <a:t>Have to allow pre-computation</a:t>
                </a:r>
              </a:p>
              <a:p>
                <a:pPr lvl="1"/>
                <a:r>
                  <a:rPr lang="en-HK" dirty="0" smtClean="0">
                    <a:cs typeface="Courier New" panose="02070309020205020404" pitchFamily="49" charset="0"/>
                  </a:rPr>
                  <a:t>Otherwise, can only scan whole table or sample &amp; check</a:t>
                </a:r>
              </a:p>
              <a:p>
                <a:r>
                  <a:rPr lang="en-HK" dirty="0" smtClean="0">
                    <a:cs typeface="Courier New" panose="02070309020205020404" pitchFamily="49" charset="0"/>
                  </a:rPr>
                  <a:t>Simple </a:t>
                </a:r>
                <a:r>
                  <a:rPr lang="en-HK" dirty="0">
                    <a:cs typeface="Courier New" panose="02070309020205020404" pitchFamily="49" charset="0"/>
                  </a:rPr>
                  <a:t>aggregation </a:t>
                </a:r>
                <a:r>
                  <a:rPr lang="en-HK" dirty="0" smtClean="0">
                    <a:cs typeface="Courier New" panose="02070309020205020404" pitchFamily="49" charset="0"/>
                  </a:rPr>
                  <a:t>is easily done in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HK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log</m:t>
                        </m:r>
                      </m:fName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HK" dirty="0" smtClean="0">
                    <a:cs typeface="Courier New" panose="02070309020205020404" pitchFamily="49" charset="0"/>
                  </a:rPr>
                  <a:t> time</a:t>
                </a:r>
              </a:p>
              <a:p>
                <a:pPr lvl="1"/>
                <a:r>
                  <a:rPr lang="en-HK" dirty="0" smtClean="0">
                    <a:cs typeface="Courier New" panose="02070309020205020404" pitchFamily="49" charset="0"/>
                  </a:rPr>
                  <a:t>Associate partial aggregates in a binary tree (B-tree)</a:t>
                </a:r>
                <a:endParaRPr lang="en-HK" dirty="0">
                  <a:cs typeface="Courier New" panose="02070309020205020404" pitchFamily="49" charset="0"/>
                </a:endParaRPr>
              </a:p>
              <a:p>
                <a:r>
                  <a:rPr lang="en-HK" dirty="0" smtClean="0">
                    <a:cs typeface="Courier New" panose="02070309020205020404" pitchFamily="49" charset="0"/>
                  </a:rPr>
                  <a:t>Goal is to return a random sample of size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endParaRPr lang="en-HK" dirty="0" smtClean="0">
                  <a:cs typeface="Courier New" panose="02070309020205020404" pitchFamily="49" charset="0"/>
                </a:endParaRPr>
              </a:p>
              <a:p>
                <a:pPr lvl="1"/>
                <a:r>
                  <a:rPr lang="en-HK" dirty="0" smtClean="0">
                    <a:cs typeface="Courier New" panose="02070309020205020404" pitchFamily="49" charset="0"/>
                  </a:rPr>
                  <a:t>Sample size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r>
                  <a:rPr lang="en-HK" dirty="0" smtClean="0">
                    <a:cs typeface="Courier New" panose="02070309020205020404" pitchFamily="49" charset="0"/>
                  </a:rPr>
                  <a:t> maybe unknown</a:t>
                </a:r>
                <a:endParaRPr lang="en-HK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HK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2" idx="0"/>
            <a:endCxn id="14" idx="0"/>
          </p:cNvCxnSpPr>
          <p:nvPr/>
        </p:nvCxnSpPr>
        <p:spPr>
          <a:xfrm flipV="1">
            <a:off x="12286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30" idx="0"/>
          </p:cNvCxnSpPr>
          <p:nvPr/>
        </p:nvCxnSpPr>
        <p:spPr>
          <a:xfrm flipV="1">
            <a:off x="2980534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0"/>
            <a:endCxn id="48" idx="0"/>
          </p:cNvCxnSpPr>
          <p:nvPr/>
        </p:nvCxnSpPr>
        <p:spPr>
          <a:xfrm flipV="1">
            <a:off x="47324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0"/>
            <a:endCxn id="61" idx="0"/>
          </p:cNvCxnSpPr>
          <p:nvPr/>
        </p:nvCxnSpPr>
        <p:spPr>
          <a:xfrm flipV="1">
            <a:off x="6484335" y="4332258"/>
            <a:ext cx="218989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Binary Tree with Pre-computed Samples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685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48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58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6" idx="3"/>
          </p:cNvCxnSpPr>
          <p:nvPr/>
        </p:nvCxnSpPr>
        <p:spPr>
          <a:xfrm flipV="1">
            <a:off x="3526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6" idx="5"/>
          </p:cNvCxnSpPr>
          <p:nvPr/>
        </p:nvCxnSpPr>
        <p:spPr>
          <a:xfrm flipH="1" flipV="1">
            <a:off x="6465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228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0785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417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0"/>
            <a:endCxn id="14" idx="5"/>
          </p:cNvCxnSpPr>
          <p:nvPr/>
        </p:nvCxnSpPr>
        <p:spPr>
          <a:xfrm flipH="1" flipV="1">
            <a:off x="152245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03822" y="3523488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" idx="0"/>
            <a:endCxn id="17" idx="3"/>
          </p:cNvCxnSpPr>
          <p:nvPr/>
        </p:nvCxnSpPr>
        <p:spPr>
          <a:xfrm flipV="1">
            <a:off x="5716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  <a:endCxn id="17" idx="5"/>
          </p:cNvCxnSpPr>
          <p:nvPr/>
        </p:nvCxnSpPr>
        <p:spPr>
          <a:xfrm flipH="1" flipV="1">
            <a:off x="10844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987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3673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1774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0"/>
            <a:endCxn id="25" idx="3"/>
          </p:cNvCxnSpPr>
          <p:nvPr/>
        </p:nvCxnSpPr>
        <p:spPr>
          <a:xfrm flipV="1">
            <a:off x="21045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0"/>
            <a:endCxn id="25" idx="5"/>
          </p:cNvCxnSpPr>
          <p:nvPr/>
        </p:nvCxnSpPr>
        <p:spPr>
          <a:xfrm flipH="1" flipV="1">
            <a:off x="239840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47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1268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936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0"/>
            <a:endCxn id="30" idx="5"/>
          </p:cNvCxnSpPr>
          <p:nvPr/>
        </p:nvCxnSpPr>
        <p:spPr>
          <a:xfrm flipH="1" flipV="1">
            <a:off x="32743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55722" y="3523488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5" idx="0"/>
            <a:endCxn id="33" idx="3"/>
          </p:cNvCxnSpPr>
          <p:nvPr/>
        </p:nvCxnSpPr>
        <p:spPr>
          <a:xfrm flipV="1">
            <a:off x="23235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0"/>
            <a:endCxn id="33" idx="5"/>
          </p:cNvCxnSpPr>
          <p:nvPr/>
        </p:nvCxnSpPr>
        <p:spPr>
          <a:xfrm flipH="1" flipV="1">
            <a:off x="28363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779772" y="2739398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7" idx="0"/>
            <a:endCxn id="36" idx="3"/>
          </p:cNvCxnSpPr>
          <p:nvPr/>
        </p:nvCxnSpPr>
        <p:spPr>
          <a:xfrm flipV="1">
            <a:off x="10096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36" idx="5"/>
          </p:cNvCxnSpPr>
          <p:nvPr/>
        </p:nvCxnSpPr>
        <p:spPr>
          <a:xfrm flipH="1" flipV="1">
            <a:off x="1960426" y="2906154"/>
            <a:ext cx="801121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506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86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696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1" idx="0"/>
            <a:endCxn id="43" idx="3"/>
          </p:cNvCxnSpPr>
          <p:nvPr/>
        </p:nvCxnSpPr>
        <p:spPr>
          <a:xfrm flipV="1">
            <a:off x="38564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2" idx="0"/>
            <a:endCxn id="43" idx="5"/>
          </p:cNvCxnSpPr>
          <p:nvPr/>
        </p:nvCxnSpPr>
        <p:spPr>
          <a:xfrm flipH="1" flipV="1">
            <a:off x="41503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2660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6458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4559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7" idx="0"/>
            <a:endCxn id="48" idx="5"/>
          </p:cNvCxnSpPr>
          <p:nvPr/>
        </p:nvCxnSpPr>
        <p:spPr>
          <a:xfrm flipH="1" flipV="1">
            <a:off x="50262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407621" y="3523488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0"/>
            <a:endCxn id="51" idx="3"/>
          </p:cNvCxnSpPr>
          <p:nvPr/>
        </p:nvCxnSpPr>
        <p:spPr>
          <a:xfrm flipV="1">
            <a:off x="40754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0"/>
            <a:endCxn id="51" idx="5"/>
          </p:cNvCxnSpPr>
          <p:nvPr/>
        </p:nvCxnSpPr>
        <p:spPr>
          <a:xfrm flipH="1" flipV="1">
            <a:off x="45882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02559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40534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21546" y="4332256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4" idx="0"/>
            <a:endCxn id="56" idx="3"/>
          </p:cNvCxnSpPr>
          <p:nvPr/>
        </p:nvCxnSpPr>
        <p:spPr>
          <a:xfrm flipV="1">
            <a:off x="56083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5" idx="0"/>
            <a:endCxn id="56" idx="5"/>
          </p:cNvCxnSpPr>
          <p:nvPr/>
        </p:nvCxnSpPr>
        <p:spPr>
          <a:xfrm flipH="1" flipV="1">
            <a:off x="59022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785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16487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97498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0" idx="0"/>
            <a:endCxn id="61" idx="5"/>
          </p:cNvCxnSpPr>
          <p:nvPr/>
        </p:nvCxnSpPr>
        <p:spPr>
          <a:xfrm flipH="1" flipV="1">
            <a:off x="6778150" y="4499014"/>
            <a:ext cx="144160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159522" y="3523488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56" idx="0"/>
            <a:endCxn id="64" idx="3"/>
          </p:cNvCxnSpPr>
          <p:nvPr/>
        </p:nvCxnSpPr>
        <p:spPr>
          <a:xfrm flipV="1">
            <a:off x="5827369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0"/>
            <a:endCxn id="64" idx="5"/>
          </p:cNvCxnSpPr>
          <p:nvPr/>
        </p:nvCxnSpPr>
        <p:spPr>
          <a:xfrm flipH="1" flipV="1">
            <a:off x="6340177" y="3690246"/>
            <a:ext cx="363147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283571" y="2739398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51" idx="0"/>
            <a:endCxn id="67" idx="3"/>
          </p:cNvCxnSpPr>
          <p:nvPr/>
        </p:nvCxnSpPr>
        <p:spPr>
          <a:xfrm flipV="1">
            <a:off x="45134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7" idx="5"/>
          </p:cNvCxnSpPr>
          <p:nvPr/>
        </p:nvCxnSpPr>
        <p:spPr>
          <a:xfrm flipH="1" flipV="1">
            <a:off x="5464223" y="2906154"/>
            <a:ext cx="801122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531671" y="2307010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36" idx="7"/>
            <a:endCxn id="70" idx="3"/>
          </p:cNvCxnSpPr>
          <p:nvPr/>
        </p:nvCxnSpPr>
        <p:spPr>
          <a:xfrm flipV="1">
            <a:off x="1960426" y="2473766"/>
            <a:ext cx="1602241" cy="294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0"/>
            <a:endCxn id="70" idx="5"/>
          </p:cNvCxnSpPr>
          <p:nvPr/>
        </p:nvCxnSpPr>
        <p:spPr>
          <a:xfrm flipH="1" flipV="1">
            <a:off x="3712326" y="2473769"/>
            <a:ext cx="1677071" cy="265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447622" y="4817307"/>
            <a:ext cx="3941775" cy="984829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94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4085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07977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518690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95760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39651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83543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27434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723272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10465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41831" y="5173802"/>
            <a:ext cx="49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979003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416175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53347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29051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727690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68753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136061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003367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870674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737982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550550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17857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285163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39201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389257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084065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813300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480287" y="25689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916693" y="26177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219782" y="212273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2579" y="157235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Report:  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2374902">
            <a:off x="3807240" y="1844626"/>
            <a:ext cx="324813" cy="41436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159522" y="1815597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96750" y="171249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Active nodes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7800" y="15901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9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1540"/>
    </mc:Choice>
    <mc:Fallback xmlns="">
      <p:transition xmlns:p14="http://schemas.microsoft.com/office/powerpoint/2010/main" advTm="51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2" idx="0"/>
            <a:endCxn id="14" idx="0"/>
          </p:cNvCxnSpPr>
          <p:nvPr/>
        </p:nvCxnSpPr>
        <p:spPr>
          <a:xfrm flipV="1">
            <a:off x="12286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30" idx="0"/>
          </p:cNvCxnSpPr>
          <p:nvPr/>
        </p:nvCxnSpPr>
        <p:spPr>
          <a:xfrm flipV="1">
            <a:off x="2980534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0"/>
            <a:endCxn id="48" idx="0"/>
          </p:cNvCxnSpPr>
          <p:nvPr/>
        </p:nvCxnSpPr>
        <p:spPr>
          <a:xfrm flipV="1">
            <a:off x="47324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0"/>
            <a:endCxn id="61" idx="0"/>
          </p:cNvCxnSpPr>
          <p:nvPr/>
        </p:nvCxnSpPr>
        <p:spPr>
          <a:xfrm flipV="1">
            <a:off x="6484335" y="4332258"/>
            <a:ext cx="218989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Binary Tree with Pre-computed Samples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685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48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58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6" idx="3"/>
          </p:cNvCxnSpPr>
          <p:nvPr/>
        </p:nvCxnSpPr>
        <p:spPr>
          <a:xfrm flipV="1">
            <a:off x="3526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6" idx="5"/>
          </p:cNvCxnSpPr>
          <p:nvPr/>
        </p:nvCxnSpPr>
        <p:spPr>
          <a:xfrm flipH="1" flipV="1">
            <a:off x="6465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228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0785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417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0"/>
            <a:endCxn id="14" idx="5"/>
          </p:cNvCxnSpPr>
          <p:nvPr/>
        </p:nvCxnSpPr>
        <p:spPr>
          <a:xfrm flipH="1" flipV="1">
            <a:off x="152245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03822" y="3523488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" idx="0"/>
            <a:endCxn id="17" idx="3"/>
          </p:cNvCxnSpPr>
          <p:nvPr/>
        </p:nvCxnSpPr>
        <p:spPr>
          <a:xfrm flipV="1">
            <a:off x="5716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  <a:endCxn id="17" idx="5"/>
          </p:cNvCxnSpPr>
          <p:nvPr/>
        </p:nvCxnSpPr>
        <p:spPr>
          <a:xfrm flipH="1" flipV="1">
            <a:off x="10844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987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3673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1774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0"/>
            <a:endCxn id="25" idx="3"/>
          </p:cNvCxnSpPr>
          <p:nvPr/>
        </p:nvCxnSpPr>
        <p:spPr>
          <a:xfrm flipV="1">
            <a:off x="21045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0"/>
            <a:endCxn id="25" idx="5"/>
          </p:cNvCxnSpPr>
          <p:nvPr/>
        </p:nvCxnSpPr>
        <p:spPr>
          <a:xfrm flipH="1" flipV="1">
            <a:off x="239840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47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1268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936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0"/>
            <a:endCxn id="30" idx="5"/>
          </p:cNvCxnSpPr>
          <p:nvPr/>
        </p:nvCxnSpPr>
        <p:spPr>
          <a:xfrm flipH="1" flipV="1">
            <a:off x="32743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55722" y="3523488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5" idx="0"/>
            <a:endCxn id="33" idx="3"/>
          </p:cNvCxnSpPr>
          <p:nvPr/>
        </p:nvCxnSpPr>
        <p:spPr>
          <a:xfrm flipV="1">
            <a:off x="23235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0"/>
            <a:endCxn id="33" idx="5"/>
          </p:cNvCxnSpPr>
          <p:nvPr/>
        </p:nvCxnSpPr>
        <p:spPr>
          <a:xfrm flipH="1" flipV="1">
            <a:off x="28363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779772" y="273939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7" idx="0"/>
            <a:endCxn id="36" idx="3"/>
          </p:cNvCxnSpPr>
          <p:nvPr/>
        </p:nvCxnSpPr>
        <p:spPr>
          <a:xfrm flipV="1">
            <a:off x="10096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36" idx="5"/>
          </p:cNvCxnSpPr>
          <p:nvPr/>
        </p:nvCxnSpPr>
        <p:spPr>
          <a:xfrm flipH="1" flipV="1">
            <a:off x="1960426" y="2906154"/>
            <a:ext cx="801121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506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86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696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1" idx="0"/>
            <a:endCxn id="43" idx="3"/>
          </p:cNvCxnSpPr>
          <p:nvPr/>
        </p:nvCxnSpPr>
        <p:spPr>
          <a:xfrm flipV="1">
            <a:off x="38564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2" idx="0"/>
            <a:endCxn id="43" idx="5"/>
          </p:cNvCxnSpPr>
          <p:nvPr/>
        </p:nvCxnSpPr>
        <p:spPr>
          <a:xfrm flipH="1" flipV="1">
            <a:off x="41503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2660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6458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4559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7" idx="0"/>
            <a:endCxn id="48" idx="5"/>
          </p:cNvCxnSpPr>
          <p:nvPr/>
        </p:nvCxnSpPr>
        <p:spPr>
          <a:xfrm flipH="1" flipV="1">
            <a:off x="50262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407621" y="3523488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0"/>
            <a:endCxn id="51" idx="3"/>
          </p:cNvCxnSpPr>
          <p:nvPr/>
        </p:nvCxnSpPr>
        <p:spPr>
          <a:xfrm flipV="1">
            <a:off x="40754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0"/>
            <a:endCxn id="51" idx="5"/>
          </p:cNvCxnSpPr>
          <p:nvPr/>
        </p:nvCxnSpPr>
        <p:spPr>
          <a:xfrm flipH="1" flipV="1">
            <a:off x="45882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02559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40534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21546" y="4332256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4" idx="0"/>
            <a:endCxn id="56" idx="3"/>
          </p:cNvCxnSpPr>
          <p:nvPr/>
        </p:nvCxnSpPr>
        <p:spPr>
          <a:xfrm flipV="1">
            <a:off x="56083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5" idx="0"/>
            <a:endCxn id="56" idx="5"/>
          </p:cNvCxnSpPr>
          <p:nvPr/>
        </p:nvCxnSpPr>
        <p:spPr>
          <a:xfrm flipH="1" flipV="1">
            <a:off x="59022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785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16487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97498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0" idx="0"/>
            <a:endCxn id="61" idx="5"/>
          </p:cNvCxnSpPr>
          <p:nvPr/>
        </p:nvCxnSpPr>
        <p:spPr>
          <a:xfrm flipH="1" flipV="1">
            <a:off x="6778150" y="4499014"/>
            <a:ext cx="144160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159522" y="3523488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56" idx="0"/>
            <a:endCxn id="64" idx="3"/>
          </p:cNvCxnSpPr>
          <p:nvPr/>
        </p:nvCxnSpPr>
        <p:spPr>
          <a:xfrm flipV="1">
            <a:off x="5827369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0"/>
            <a:endCxn id="64" idx="5"/>
          </p:cNvCxnSpPr>
          <p:nvPr/>
        </p:nvCxnSpPr>
        <p:spPr>
          <a:xfrm flipH="1" flipV="1">
            <a:off x="6340177" y="3690246"/>
            <a:ext cx="363147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283571" y="273939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51" idx="0"/>
            <a:endCxn id="67" idx="3"/>
          </p:cNvCxnSpPr>
          <p:nvPr/>
        </p:nvCxnSpPr>
        <p:spPr>
          <a:xfrm flipV="1">
            <a:off x="45134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7" idx="5"/>
          </p:cNvCxnSpPr>
          <p:nvPr/>
        </p:nvCxnSpPr>
        <p:spPr>
          <a:xfrm flipH="1" flipV="1">
            <a:off x="5464223" y="2906154"/>
            <a:ext cx="801122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531671" y="2307010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36" idx="7"/>
            <a:endCxn id="70" idx="3"/>
          </p:cNvCxnSpPr>
          <p:nvPr/>
        </p:nvCxnSpPr>
        <p:spPr>
          <a:xfrm flipV="1">
            <a:off x="1960426" y="2473766"/>
            <a:ext cx="1602241" cy="294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0"/>
            <a:endCxn id="70" idx="5"/>
          </p:cNvCxnSpPr>
          <p:nvPr/>
        </p:nvCxnSpPr>
        <p:spPr>
          <a:xfrm flipH="1" flipV="1">
            <a:off x="3712326" y="2473769"/>
            <a:ext cx="1677071" cy="265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447622" y="4817307"/>
            <a:ext cx="3941775" cy="984829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94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4085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07977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518690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95760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39651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83543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27434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723272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10465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41831" y="5173802"/>
            <a:ext cx="49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979003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416175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53347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29051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727690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68753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136061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003367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870674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737982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550550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17857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285163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39201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389257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084065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813300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480287" y="25689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916693" y="26177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219782" y="212273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CBEBD"/>
                </a:solidFill>
              </a:rPr>
              <a:t>5</a:t>
            </a:r>
            <a:r>
              <a:rPr lang="en-US" dirty="0" smtClean="0">
                <a:solidFill>
                  <a:srgbClr val="9CBEBD"/>
                </a:solidFill>
              </a:rPr>
              <a:t> </a:t>
            </a:r>
            <a:endParaRPr lang="en-US" dirty="0">
              <a:solidFill>
                <a:srgbClr val="9CBE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579" y="157235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Report: </a:t>
            </a:r>
            <a:r>
              <a:rPr lang="en-US" dirty="0" smtClean="0">
                <a:solidFill>
                  <a:srgbClr val="FF6600"/>
                </a:solidFill>
              </a:rPr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2374902">
            <a:off x="3807240" y="1844626"/>
            <a:ext cx="324813" cy="41436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159522" y="1815597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96750" y="171249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Active nodes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51">
        <p:fade/>
      </p:transition>
    </mc:Choice>
    <mc:Fallback xmlns="">
      <p:transition xmlns:p14="http://schemas.microsoft.com/office/powerpoint/2010/main" spd="med" advTm="102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2" idx="0"/>
            <a:endCxn id="14" idx="0"/>
          </p:cNvCxnSpPr>
          <p:nvPr/>
        </p:nvCxnSpPr>
        <p:spPr>
          <a:xfrm flipV="1">
            <a:off x="12286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30" idx="0"/>
          </p:cNvCxnSpPr>
          <p:nvPr/>
        </p:nvCxnSpPr>
        <p:spPr>
          <a:xfrm flipV="1">
            <a:off x="2980534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0"/>
            <a:endCxn id="48" idx="0"/>
          </p:cNvCxnSpPr>
          <p:nvPr/>
        </p:nvCxnSpPr>
        <p:spPr>
          <a:xfrm flipV="1">
            <a:off x="47324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0"/>
            <a:endCxn id="61" idx="0"/>
          </p:cNvCxnSpPr>
          <p:nvPr/>
        </p:nvCxnSpPr>
        <p:spPr>
          <a:xfrm flipV="1">
            <a:off x="6484335" y="4332258"/>
            <a:ext cx="218989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Binary Tree with Pre-computed Samples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685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48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58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6" idx="3"/>
          </p:cNvCxnSpPr>
          <p:nvPr/>
        </p:nvCxnSpPr>
        <p:spPr>
          <a:xfrm flipV="1">
            <a:off x="3526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6" idx="5"/>
          </p:cNvCxnSpPr>
          <p:nvPr/>
        </p:nvCxnSpPr>
        <p:spPr>
          <a:xfrm flipH="1" flipV="1">
            <a:off x="6465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228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0785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417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0"/>
            <a:endCxn id="14" idx="5"/>
          </p:cNvCxnSpPr>
          <p:nvPr/>
        </p:nvCxnSpPr>
        <p:spPr>
          <a:xfrm flipH="1" flipV="1">
            <a:off x="152245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03822" y="3523488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" idx="0"/>
            <a:endCxn id="17" idx="3"/>
          </p:cNvCxnSpPr>
          <p:nvPr/>
        </p:nvCxnSpPr>
        <p:spPr>
          <a:xfrm flipV="1">
            <a:off x="5716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  <a:endCxn id="17" idx="5"/>
          </p:cNvCxnSpPr>
          <p:nvPr/>
        </p:nvCxnSpPr>
        <p:spPr>
          <a:xfrm flipH="1" flipV="1">
            <a:off x="10844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987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3673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1774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0"/>
            <a:endCxn id="25" idx="3"/>
          </p:cNvCxnSpPr>
          <p:nvPr/>
        </p:nvCxnSpPr>
        <p:spPr>
          <a:xfrm flipV="1">
            <a:off x="21045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0"/>
            <a:endCxn id="25" idx="5"/>
          </p:cNvCxnSpPr>
          <p:nvPr/>
        </p:nvCxnSpPr>
        <p:spPr>
          <a:xfrm flipH="1" flipV="1">
            <a:off x="239840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47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1268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936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0"/>
            <a:endCxn id="30" idx="5"/>
          </p:cNvCxnSpPr>
          <p:nvPr/>
        </p:nvCxnSpPr>
        <p:spPr>
          <a:xfrm flipH="1" flipV="1">
            <a:off x="32743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55722" y="3523488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5" idx="0"/>
            <a:endCxn id="33" idx="3"/>
          </p:cNvCxnSpPr>
          <p:nvPr/>
        </p:nvCxnSpPr>
        <p:spPr>
          <a:xfrm flipV="1">
            <a:off x="23235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0"/>
            <a:endCxn id="33" idx="5"/>
          </p:cNvCxnSpPr>
          <p:nvPr/>
        </p:nvCxnSpPr>
        <p:spPr>
          <a:xfrm flipH="1" flipV="1">
            <a:off x="28363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779772" y="273939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7" idx="0"/>
            <a:endCxn id="36" idx="3"/>
          </p:cNvCxnSpPr>
          <p:nvPr/>
        </p:nvCxnSpPr>
        <p:spPr>
          <a:xfrm flipV="1">
            <a:off x="10096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36" idx="5"/>
          </p:cNvCxnSpPr>
          <p:nvPr/>
        </p:nvCxnSpPr>
        <p:spPr>
          <a:xfrm flipH="1" flipV="1">
            <a:off x="1960426" y="2906154"/>
            <a:ext cx="801121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506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86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696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1" idx="0"/>
            <a:endCxn id="43" idx="3"/>
          </p:cNvCxnSpPr>
          <p:nvPr/>
        </p:nvCxnSpPr>
        <p:spPr>
          <a:xfrm flipV="1">
            <a:off x="38564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2" idx="0"/>
            <a:endCxn id="43" idx="5"/>
          </p:cNvCxnSpPr>
          <p:nvPr/>
        </p:nvCxnSpPr>
        <p:spPr>
          <a:xfrm flipH="1" flipV="1">
            <a:off x="41503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2660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6458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4559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7" idx="0"/>
            <a:endCxn id="48" idx="5"/>
          </p:cNvCxnSpPr>
          <p:nvPr/>
        </p:nvCxnSpPr>
        <p:spPr>
          <a:xfrm flipH="1" flipV="1">
            <a:off x="50262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407621" y="3523488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0"/>
            <a:endCxn id="51" idx="3"/>
          </p:cNvCxnSpPr>
          <p:nvPr/>
        </p:nvCxnSpPr>
        <p:spPr>
          <a:xfrm flipV="1">
            <a:off x="40754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0"/>
            <a:endCxn id="51" idx="5"/>
          </p:cNvCxnSpPr>
          <p:nvPr/>
        </p:nvCxnSpPr>
        <p:spPr>
          <a:xfrm flipH="1" flipV="1">
            <a:off x="45882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02559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40534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21546" y="4332256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4" idx="0"/>
            <a:endCxn id="56" idx="3"/>
          </p:cNvCxnSpPr>
          <p:nvPr/>
        </p:nvCxnSpPr>
        <p:spPr>
          <a:xfrm flipV="1">
            <a:off x="56083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5" idx="0"/>
            <a:endCxn id="56" idx="5"/>
          </p:cNvCxnSpPr>
          <p:nvPr/>
        </p:nvCxnSpPr>
        <p:spPr>
          <a:xfrm flipH="1" flipV="1">
            <a:off x="59022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785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16487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97498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0" idx="0"/>
            <a:endCxn id="61" idx="5"/>
          </p:cNvCxnSpPr>
          <p:nvPr/>
        </p:nvCxnSpPr>
        <p:spPr>
          <a:xfrm flipH="1" flipV="1">
            <a:off x="6778150" y="4499014"/>
            <a:ext cx="144160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159522" y="3523488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56" idx="0"/>
            <a:endCxn id="64" idx="3"/>
          </p:cNvCxnSpPr>
          <p:nvPr/>
        </p:nvCxnSpPr>
        <p:spPr>
          <a:xfrm flipV="1">
            <a:off x="5827369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0"/>
            <a:endCxn id="64" idx="5"/>
          </p:cNvCxnSpPr>
          <p:nvPr/>
        </p:nvCxnSpPr>
        <p:spPr>
          <a:xfrm flipH="1" flipV="1">
            <a:off x="6340177" y="3690246"/>
            <a:ext cx="363147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283571" y="273939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51" idx="0"/>
            <a:endCxn id="67" idx="3"/>
          </p:cNvCxnSpPr>
          <p:nvPr/>
        </p:nvCxnSpPr>
        <p:spPr>
          <a:xfrm flipV="1">
            <a:off x="45134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7" idx="5"/>
          </p:cNvCxnSpPr>
          <p:nvPr/>
        </p:nvCxnSpPr>
        <p:spPr>
          <a:xfrm flipH="1" flipV="1">
            <a:off x="5464223" y="2906154"/>
            <a:ext cx="801122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531671" y="2307010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36" idx="7"/>
            <a:endCxn id="70" idx="3"/>
          </p:cNvCxnSpPr>
          <p:nvPr/>
        </p:nvCxnSpPr>
        <p:spPr>
          <a:xfrm flipV="1">
            <a:off x="1960426" y="2473766"/>
            <a:ext cx="1602241" cy="294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0"/>
            <a:endCxn id="70" idx="5"/>
          </p:cNvCxnSpPr>
          <p:nvPr/>
        </p:nvCxnSpPr>
        <p:spPr>
          <a:xfrm flipH="1" flipV="1">
            <a:off x="3712326" y="2473769"/>
            <a:ext cx="1677071" cy="265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447622" y="4817307"/>
            <a:ext cx="3941775" cy="984829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94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4085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07977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518690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95760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39651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83543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27434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723272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10465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41831" y="5173802"/>
            <a:ext cx="49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979003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416175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53347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29051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727690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68753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136061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003367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870674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737982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550550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17857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285163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39201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389257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084065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813300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480287" y="25689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916693" y="26177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219782" y="212273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CBEBD"/>
                </a:solidFill>
              </a:rPr>
              <a:t>5</a:t>
            </a:r>
            <a:r>
              <a:rPr lang="en-US" dirty="0" smtClean="0">
                <a:solidFill>
                  <a:srgbClr val="9CBEBD"/>
                </a:solidFill>
              </a:rPr>
              <a:t> </a:t>
            </a:r>
            <a:endParaRPr lang="en-US" dirty="0">
              <a:solidFill>
                <a:srgbClr val="9CBE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578" y="157235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Report: 5   </a:t>
            </a:r>
            <a:endParaRPr lang="en-US" dirty="0"/>
          </a:p>
        </p:txBody>
      </p:sp>
      <p:sp>
        <p:nvSpPr>
          <p:cNvPr id="100" name="Down Arrow 99"/>
          <p:cNvSpPr/>
          <p:nvPr/>
        </p:nvSpPr>
        <p:spPr>
          <a:xfrm rot="2374902">
            <a:off x="1988973" y="2316812"/>
            <a:ext cx="324813" cy="41436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159522" y="1815597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396750" y="171249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Active nodes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4494" y="15792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7879" y="2163321"/>
            <a:ext cx="3160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</a:rPr>
              <a:t>Pick 7 or 14 with equal prob.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2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20">
        <p:fade/>
      </p:transition>
    </mc:Choice>
    <mc:Fallback xmlns="">
      <p:transition xmlns:p14="http://schemas.microsoft.com/office/powerpoint/2010/main" spd="med" advTm="204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2" idx="0"/>
            <a:endCxn id="14" idx="0"/>
          </p:cNvCxnSpPr>
          <p:nvPr/>
        </p:nvCxnSpPr>
        <p:spPr>
          <a:xfrm flipV="1">
            <a:off x="12286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30" idx="0"/>
          </p:cNvCxnSpPr>
          <p:nvPr/>
        </p:nvCxnSpPr>
        <p:spPr>
          <a:xfrm flipV="1">
            <a:off x="2980534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0"/>
            <a:endCxn id="48" idx="0"/>
          </p:cNvCxnSpPr>
          <p:nvPr/>
        </p:nvCxnSpPr>
        <p:spPr>
          <a:xfrm flipV="1">
            <a:off x="47324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0"/>
            <a:endCxn id="61" idx="0"/>
          </p:cNvCxnSpPr>
          <p:nvPr/>
        </p:nvCxnSpPr>
        <p:spPr>
          <a:xfrm flipV="1">
            <a:off x="6484335" y="4332258"/>
            <a:ext cx="218989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Binary Tree with Pre-computed Samples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685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48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58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6" idx="3"/>
          </p:cNvCxnSpPr>
          <p:nvPr/>
        </p:nvCxnSpPr>
        <p:spPr>
          <a:xfrm flipV="1">
            <a:off x="3526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6" idx="5"/>
          </p:cNvCxnSpPr>
          <p:nvPr/>
        </p:nvCxnSpPr>
        <p:spPr>
          <a:xfrm flipH="1" flipV="1">
            <a:off x="6465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228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0785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417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0"/>
            <a:endCxn id="14" idx="5"/>
          </p:cNvCxnSpPr>
          <p:nvPr/>
        </p:nvCxnSpPr>
        <p:spPr>
          <a:xfrm flipH="1" flipV="1">
            <a:off x="152245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03822" y="352348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" idx="0"/>
            <a:endCxn id="17" idx="3"/>
          </p:cNvCxnSpPr>
          <p:nvPr/>
        </p:nvCxnSpPr>
        <p:spPr>
          <a:xfrm flipV="1">
            <a:off x="5716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  <a:endCxn id="17" idx="5"/>
          </p:cNvCxnSpPr>
          <p:nvPr/>
        </p:nvCxnSpPr>
        <p:spPr>
          <a:xfrm flipH="1" flipV="1">
            <a:off x="10844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987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3673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1774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0"/>
            <a:endCxn id="25" idx="3"/>
          </p:cNvCxnSpPr>
          <p:nvPr/>
        </p:nvCxnSpPr>
        <p:spPr>
          <a:xfrm flipV="1">
            <a:off x="21045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0"/>
            <a:endCxn id="25" idx="5"/>
          </p:cNvCxnSpPr>
          <p:nvPr/>
        </p:nvCxnSpPr>
        <p:spPr>
          <a:xfrm flipH="1" flipV="1">
            <a:off x="239840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47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1268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936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0"/>
            <a:endCxn id="30" idx="5"/>
          </p:cNvCxnSpPr>
          <p:nvPr/>
        </p:nvCxnSpPr>
        <p:spPr>
          <a:xfrm flipH="1" flipV="1">
            <a:off x="32743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55722" y="352348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5" idx="0"/>
            <a:endCxn id="33" idx="3"/>
          </p:cNvCxnSpPr>
          <p:nvPr/>
        </p:nvCxnSpPr>
        <p:spPr>
          <a:xfrm flipV="1">
            <a:off x="23235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0"/>
            <a:endCxn id="33" idx="5"/>
          </p:cNvCxnSpPr>
          <p:nvPr/>
        </p:nvCxnSpPr>
        <p:spPr>
          <a:xfrm flipH="1" flipV="1">
            <a:off x="28363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779772" y="2739398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7" idx="0"/>
            <a:endCxn id="36" idx="3"/>
          </p:cNvCxnSpPr>
          <p:nvPr/>
        </p:nvCxnSpPr>
        <p:spPr>
          <a:xfrm flipV="1">
            <a:off x="10096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36" idx="5"/>
          </p:cNvCxnSpPr>
          <p:nvPr/>
        </p:nvCxnSpPr>
        <p:spPr>
          <a:xfrm flipH="1" flipV="1">
            <a:off x="1960426" y="2906154"/>
            <a:ext cx="801121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506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86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696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1" idx="0"/>
            <a:endCxn id="43" idx="3"/>
          </p:cNvCxnSpPr>
          <p:nvPr/>
        </p:nvCxnSpPr>
        <p:spPr>
          <a:xfrm flipV="1">
            <a:off x="38564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2" idx="0"/>
            <a:endCxn id="43" idx="5"/>
          </p:cNvCxnSpPr>
          <p:nvPr/>
        </p:nvCxnSpPr>
        <p:spPr>
          <a:xfrm flipH="1" flipV="1">
            <a:off x="41503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2660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6458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4559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7" idx="0"/>
            <a:endCxn id="48" idx="5"/>
          </p:cNvCxnSpPr>
          <p:nvPr/>
        </p:nvCxnSpPr>
        <p:spPr>
          <a:xfrm flipH="1" flipV="1">
            <a:off x="50262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407621" y="3523488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0"/>
            <a:endCxn id="51" idx="3"/>
          </p:cNvCxnSpPr>
          <p:nvPr/>
        </p:nvCxnSpPr>
        <p:spPr>
          <a:xfrm flipV="1">
            <a:off x="40754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0"/>
            <a:endCxn id="51" idx="5"/>
          </p:cNvCxnSpPr>
          <p:nvPr/>
        </p:nvCxnSpPr>
        <p:spPr>
          <a:xfrm flipH="1" flipV="1">
            <a:off x="45882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02559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40534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21546" y="4332256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4" idx="0"/>
            <a:endCxn id="56" idx="3"/>
          </p:cNvCxnSpPr>
          <p:nvPr/>
        </p:nvCxnSpPr>
        <p:spPr>
          <a:xfrm flipV="1">
            <a:off x="56083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5" idx="0"/>
            <a:endCxn id="56" idx="5"/>
          </p:cNvCxnSpPr>
          <p:nvPr/>
        </p:nvCxnSpPr>
        <p:spPr>
          <a:xfrm flipH="1" flipV="1">
            <a:off x="59022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785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16487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97498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0" idx="0"/>
            <a:endCxn id="61" idx="5"/>
          </p:cNvCxnSpPr>
          <p:nvPr/>
        </p:nvCxnSpPr>
        <p:spPr>
          <a:xfrm flipH="1" flipV="1">
            <a:off x="6778150" y="4499014"/>
            <a:ext cx="144160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159522" y="3523488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56" idx="0"/>
            <a:endCxn id="64" idx="3"/>
          </p:cNvCxnSpPr>
          <p:nvPr/>
        </p:nvCxnSpPr>
        <p:spPr>
          <a:xfrm flipV="1">
            <a:off x="5827369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0"/>
            <a:endCxn id="64" idx="5"/>
          </p:cNvCxnSpPr>
          <p:nvPr/>
        </p:nvCxnSpPr>
        <p:spPr>
          <a:xfrm flipH="1" flipV="1">
            <a:off x="6340177" y="3690246"/>
            <a:ext cx="363147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283571" y="273939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51" idx="0"/>
            <a:endCxn id="67" idx="3"/>
          </p:cNvCxnSpPr>
          <p:nvPr/>
        </p:nvCxnSpPr>
        <p:spPr>
          <a:xfrm flipV="1">
            <a:off x="45134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7" idx="5"/>
          </p:cNvCxnSpPr>
          <p:nvPr/>
        </p:nvCxnSpPr>
        <p:spPr>
          <a:xfrm flipH="1" flipV="1">
            <a:off x="5464223" y="2906154"/>
            <a:ext cx="801122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531671" y="2307010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36" idx="7"/>
            <a:endCxn id="70" idx="3"/>
          </p:cNvCxnSpPr>
          <p:nvPr/>
        </p:nvCxnSpPr>
        <p:spPr>
          <a:xfrm flipV="1">
            <a:off x="1960426" y="2473766"/>
            <a:ext cx="1602241" cy="294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0"/>
            <a:endCxn id="70" idx="5"/>
          </p:cNvCxnSpPr>
          <p:nvPr/>
        </p:nvCxnSpPr>
        <p:spPr>
          <a:xfrm flipH="1" flipV="1">
            <a:off x="3712326" y="2473769"/>
            <a:ext cx="1677071" cy="265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447622" y="4817307"/>
            <a:ext cx="3941775" cy="984829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94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4085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07977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518690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95760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39651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83543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27434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723272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10465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41831" y="5173802"/>
            <a:ext cx="49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979003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416175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53347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29051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727690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68753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136061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003367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870674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737982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550550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17857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285163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39201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389257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084065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813300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480287" y="25689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CBEBD"/>
                </a:solidFill>
              </a:rPr>
              <a:t>7 </a:t>
            </a:r>
            <a:endParaRPr lang="en-US" dirty="0">
              <a:solidFill>
                <a:srgbClr val="9CBEBD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16693" y="26177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219782" y="212273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CBEBD"/>
                </a:solidFill>
              </a:rPr>
              <a:t>5</a:t>
            </a:r>
            <a:r>
              <a:rPr lang="en-US" dirty="0" smtClean="0">
                <a:solidFill>
                  <a:srgbClr val="9CBEBD"/>
                </a:solidFill>
              </a:rPr>
              <a:t> </a:t>
            </a:r>
            <a:endParaRPr lang="en-US" dirty="0">
              <a:solidFill>
                <a:srgbClr val="9CBE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578" y="157235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Report: 5  7 </a:t>
            </a:r>
            <a:endParaRPr lang="en-US" dirty="0"/>
          </a:p>
        </p:txBody>
      </p:sp>
      <p:sp>
        <p:nvSpPr>
          <p:cNvPr id="100" name="Down Arrow 99"/>
          <p:cNvSpPr/>
          <p:nvPr/>
        </p:nvSpPr>
        <p:spPr>
          <a:xfrm rot="2374902">
            <a:off x="5523635" y="2345423"/>
            <a:ext cx="324813" cy="41436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159522" y="1815597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396750" y="171249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Active nodes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246446" y="2344822"/>
            <a:ext cx="184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</a:rPr>
              <a:t>Pick 3, 8, or 14</a:t>
            </a:r>
            <a:br>
              <a:rPr lang="en-US" sz="2000" b="0" dirty="0">
                <a:latin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</a:rPr>
              <a:t>with prob. 1:1:2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417">
        <p:fade/>
      </p:transition>
    </mc:Choice>
    <mc:Fallback xmlns="">
      <p:transition xmlns:p14="http://schemas.microsoft.com/office/powerpoint/2010/main" spd="med" advTm="24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gmedia.co.uk/2011/10/17/sgi_hadoop_cl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2" y="1283298"/>
            <a:ext cx="2295525" cy="16885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Downsizing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43400"/>
          </a:xfrm>
        </p:spPr>
        <p:txBody>
          <a:bodyPr/>
          <a:lstStyle/>
          <a:p>
            <a:r>
              <a:rPr lang="en-GB" dirty="0" smtClean="0"/>
              <a:t>A second approach to computational scalability: </a:t>
            </a:r>
            <a:br>
              <a:rPr lang="en-GB" dirty="0" smtClean="0"/>
            </a:br>
            <a:r>
              <a:rPr lang="en-GB" dirty="0" smtClean="0"/>
              <a:t>scale down the data!</a:t>
            </a:r>
          </a:p>
          <a:p>
            <a:pPr lvl="1"/>
            <a:r>
              <a:rPr lang="en-GB" dirty="0" smtClean="0"/>
              <a:t>Too much redundancy in big data anyway</a:t>
            </a:r>
          </a:p>
          <a:p>
            <a:pPr lvl="1"/>
            <a:r>
              <a:rPr lang="en-GB" dirty="0" smtClean="0"/>
              <a:t>100% accuracy is often not needed</a:t>
            </a:r>
          </a:p>
          <a:p>
            <a:pPr lvl="1"/>
            <a:r>
              <a:rPr lang="en-GB" dirty="0" smtClean="0"/>
              <a:t>What we finally want is small: human readable analysis / decisions</a:t>
            </a:r>
          </a:p>
          <a:p>
            <a:pPr lvl="1"/>
            <a:r>
              <a:rPr lang="en-GB" dirty="0" smtClean="0"/>
              <a:t>Examples: </a:t>
            </a:r>
            <a:r>
              <a:rPr lang="en-GB" dirty="0" smtClean="0">
                <a:solidFill>
                  <a:srgbClr val="C00000"/>
                </a:solidFill>
              </a:rPr>
              <a:t>samples</a:t>
            </a:r>
            <a:r>
              <a:rPr lang="en-GB" dirty="0" smtClean="0"/>
              <a:t>, sketches, histograms, various transforms</a:t>
            </a:r>
          </a:p>
          <a:p>
            <a:pPr lvl="2"/>
            <a:r>
              <a:rPr lang="en-GB" dirty="0" smtClean="0"/>
              <a:t>See tutorial by Graham </a:t>
            </a:r>
            <a:r>
              <a:rPr lang="en-GB" dirty="0" err="1" smtClean="0"/>
              <a:t>Cormode</a:t>
            </a:r>
            <a:r>
              <a:rPr lang="en-GB" dirty="0" smtClean="0"/>
              <a:t> for other data summaries</a:t>
            </a:r>
          </a:p>
          <a:p>
            <a:r>
              <a:rPr lang="en-GB" dirty="0" smtClean="0"/>
              <a:t>Complementary to the first approach</a:t>
            </a:r>
          </a:p>
          <a:p>
            <a:pPr lvl="1"/>
            <a:r>
              <a:rPr lang="en-GB" dirty="0" smtClean="0"/>
              <a:t>Can scale out computation and scale down data at the same time</a:t>
            </a:r>
          </a:p>
          <a:p>
            <a:pPr lvl="1"/>
            <a:r>
              <a:rPr lang="en-GB" dirty="0" smtClean="0"/>
              <a:t>Algorithms need to work under new system architectures</a:t>
            </a:r>
          </a:p>
          <a:p>
            <a:pPr lvl="2"/>
            <a:r>
              <a:rPr lang="en-GB" dirty="0" smtClean="0"/>
              <a:t>Good old RAM model no longer applies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7010400" y="1969098"/>
            <a:ext cx="533400" cy="3048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8458200" y="1969098"/>
            <a:ext cx="533400" cy="3048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7734300" y="1473798"/>
            <a:ext cx="533400" cy="3048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7734300" y="2540598"/>
            <a:ext cx="533400" cy="3048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laptop"/>
          <p:cNvSpPr>
            <a:spLocks noEditPoints="1" noChangeArrowheads="1"/>
          </p:cNvSpPr>
          <p:nvPr/>
        </p:nvSpPr>
        <p:spPr bwMode="auto">
          <a:xfrm>
            <a:off x="7620002" y="1892898"/>
            <a:ext cx="752475" cy="566336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9" grpId="0" animBg="1"/>
      <p:bldP spid="10" grpId="0" animBg="1"/>
      <p:bldP spid="3379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2" idx="0"/>
            <a:endCxn id="14" idx="0"/>
          </p:cNvCxnSpPr>
          <p:nvPr/>
        </p:nvCxnSpPr>
        <p:spPr>
          <a:xfrm flipV="1">
            <a:off x="12286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30" idx="0"/>
          </p:cNvCxnSpPr>
          <p:nvPr/>
        </p:nvCxnSpPr>
        <p:spPr>
          <a:xfrm flipV="1">
            <a:off x="2980534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0"/>
            <a:endCxn id="48" idx="0"/>
          </p:cNvCxnSpPr>
          <p:nvPr/>
        </p:nvCxnSpPr>
        <p:spPr>
          <a:xfrm flipV="1">
            <a:off x="47324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0"/>
            <a:endCxn id="61" idx="0"/>
          </p:cNvCxnSpPr>
          <p:nvPr/>
        </p:nvCxnSpPr>
        <p:spPr>
          <a:xfrm flipV="1">
            <a:off x="6484335" y="4332258"/>
            <a:ext cx="218989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Binary Tree with Pre-computed Samples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685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48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58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6" idx="3"/>
          </p:cNvCxnSpPr>
          <p:nvPr/>
        </p:nvCxnSpPr>
        <p:spPr>
          <a:xfrm flipV="1">
            <a:off x="3526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6" idx="5"/>
          </p:cNvCxnSpPr>
          <p:nvPr/>
        </p:nvCxnSpPr>
        <p:spPr>
          <a:xfrm flipH="1" flipV="1">
            <a:off x="6465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228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0785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417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0"/>
            <a:endCxn id="14" idx="5"/>
          </p:cNvCxnSpPr>
          <p:nvPr/>
        </p:nvCxnSpPr>
        <p:spPr>
          <a:xfrm flipH="1" flipV="1">
            <a:off x="152245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03822" y="352348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" idx="0"/>
            <a:endCxn id="17" idx="3"/>
          </p:cNvCxnSpPr>
          <p:nvPr/>
        </p:nvCxnSpPr>
        <p:spPr>
          <a:xfrm flipV="1">
            <a:off x="5716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  <a:endCxn id="17" idx="5"/>
          </p:cNvCxnSpPr>
          <p:nvPr/>
        </p:nvCxnSpPr>
        <p:spPr>
          <a:xfrm flipH="1" flipV="1">
            <a:off x="10844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987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3673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1774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0"/>
            <a:endCxn id="25" idx="3"/>
          </p:cNvCxnSpPr>
          <p:nvPr/>
        </p:nvCxnSpPr>
        <p:spPr>
          <a:xfrm flipV="1">
            <a:off x="21045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0"/>
            <a:endCxn id="25" idx="5"/>
          </p:cNvCxnSpPr>
          <p:nvPr/>
        </p:nvCxnSpPr>
        <p:spPr>
          <a:xfrm flipH="1" flipV="1">
            <a:off x="239840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47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1268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936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0"/>
            <a:endCxn id="30" idx="5"/>
          </p:cNvCxnSpPr>
          <p:nvPr/>
        </p:nvCxnSpPr>
        <p:spPr>
          <a:xfrm flipH="1" flipV="1">
            <a:off x="32743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55722" y="352348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5" idx="0"/>
            <a:endCxn id="33" idx="3"/>
          </p:cNvCxnSpPr>
          <p:nvPr/>
        </p:nvCxnSpPr>
        <p:spPr>
          <a:xfrm flipV="1">
            <a:off x="23235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0"/>
            <a:endCxn id="33" idx="5"/>
          </p:cNvCxnSpPr>
          <p:nvPr/>
        </p:nvCxnSpPr>
        <p:spPr>
          <a:xfrm flipH="1" flipV="1">
            <a:off x="28363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779772" y="2739398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7" idx="0"/>
            <a:endCxn id="36" idx="3"/>
          </p:cNvCxnSpPr>
          <p:nvPr/>
        </p:nvCxnSpPr>
        <p:spPr>
          <a:xfrm flipV="1">
            <a:off x="10096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36" idx="5"/>
          </p:cNvCxnSpPr>
          <p:nvPr/>
        </p:nvCxnSpPr>
        <p:spPr>
          <a:xfrm flipH="1" flipV="1">
            <a:off x="1960426" y="2906154"/>
            <a:ext cx="801121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506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86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696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1" idx="0"/>
            <a:endCxn id="43" idx="3"/>
          </p:cNvCxnSpPr>
          <p:nvPr/>
        </p:nvCxnSpPr>
        <p:spPr>
          <a:xfrm flipV="1">
            <a:off x="38564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2" idx="0"/>
            <a:endCxn id="43" idx="5"/>
          </p:cNvCxnSpPr>
          <p:nvPr/>
        </p:nvCxnSpPr>
        <p:spPr>
          <a:xfrm flipH="1" flipV="1">
            <a:off x="41503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2660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6458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4559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7" idx="0"/>
            <a:endCxn id="48" idx="5"/>
          </p:cNvCxnSpPr>
          <p:nvPr/>
        </p:nvCxnSpPr>
        <p:spPr>
          <a:xfrm flipH="1" flipV="1">
            <a:off x="50262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407621" y="352348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0"/>
            <a:endCxn id="51" idx="3"/>
          </p:cNvCxnSpPr>
          <p:nvPr/>
        </p:nvCxnSpPr>
        <p:spPr>
          <a:xfrm flipV="1">
            <a:off x="40754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0"/>
            <a:endCxn id="51" idx="5"/>
          </p:cNvCxnSpPr>
          <p:nvPr/>
        </p:nvCxnSpPr>
        <p:spPr>
          <a:xfrm flipH="1" flipV="1">
            <a:off x="45882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02559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40534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21546" y="4332256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4" idx="0"/>
            <a:endCxn id="56" idx="3"/>
          </p:cNvCxnSpPr>
          <p:nvPr/>
        </p:nvCxnSpPr>
        <p:spPr>
          <a:xfrm flipV="1">
            <a:off x="56083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5" idx="0"/>
            <a:endCxn id="56" idx="5"/>
          </p:cNvCxnSpPr>
          <p:nvPr/>
        </p:nvCxnSpPr>
        <p:spPr>
          <a:xfrm flipH="1" flipV="1">
            <a:off x="59022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785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16487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97498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0" idx="0"/>
            <a:endCxn id="61" idx="5"/>
          </p:cNvCxnSpPr>
          <p:nvPr/>
        </p:nvCxnSpPr>
        <p:spPr>
          <a:xfrm flipH="1" flipV="1">
            <a:off x="6778150" y="4499014"/>
            <a:ext cx="144160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159522" y="3523488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56" idx="0"/>
            <a:endCxn id="64" idx="3"/>
          </p:cNvCxnSpPr>
          <p:nvPr/>
        </p:nvCxnSpPr>
        <p:spPr>
          <a:xfrm flipV="1">
            <a:off x="5827369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0"/>
            <a:endCxn id="64" idx="5"/>
          </p:cNvCxnSpPr>
          <p:nvPr/>
        </p:nvCxnSpPr>
        <p:spPr>
          <a:xfrm flipH="1" flipV="1">
            <a:off x="6340177" y="3690246"/>
            <a:ext cx="363147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283571" y="2739398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51" idx="0"/>
            <a:endCxn id="67" idx="3"/>
          </p:cNvCxnSpPr>
          <p:nvPr/>
        </p:nvCxnSpPr>
        <p:spPr>
          <a:xfrm flipV="1">
            <a:off x="45134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7" idx="5"/>
          </p:cNvCxnSpPr>
          <p:nvPr/>
        </p:nvCxnSpPr>
        <p:spPr>
          <a:xfrm flipH="1" flipV="1">
            <a:off x="5464223" y="2906154"/>
            <a:ext cx="801122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531671" y="2307010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36" idx="7"/>
            <a:endCxn id="70" idx="3"/>
          </p:cNvCxnSpPr>
          <p:nvPr/>
        </p:nvCxnSpPr>
        <p:spPr>
          <a:xfrm flipV="1">
            <a:off x="1960426" y="2473766"/>
            <a:ext cx="1602241" cy="294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0"/>
            <a:endCxn id="70" idx="5"/>
          </p:cNvCxnSpPr>
          <p:nvPr/>
        </p:nvCxnSpPr>
        <p:spPr>
          <a:xfrm flipH="1" flipV="1">
            <a:off x="3712326" y="2473769"/>
            <a:ext cx="1677071" cy="265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447622" y="4817307"/>
            <a:ext cx="3941775" cy="984829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94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4085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07977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518690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95760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39651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83543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27434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723272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10465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41831" y="5173802"/>
            <a:ext cx="49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979003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416175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53347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29051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727690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68753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136061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003367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870674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737982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550550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17857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285163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39201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389257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084065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813300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480287" y="25689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CBEBD"/>
                </a:solidFill>
              </a:rPr>
              <a:t>7 </a:t>
            </a:r>
            <a:endParaRPr lang="en-US" dirty="0">
              <a:solidFill>
                <a:srgbClr val="9CBEBD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16693" y="26177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CBEBD"/>
                </a:solidFill>
              </a:rPr>
              <a:t>14 </a:t>
            </a:r>
            <a:endParaRPr lang="en-US" dirty="0">
              <a:solidFill>
                <a:srgbClr val="9CBEBD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19782" y="212273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CBEBD"/>
                </a:solidFill>
              </a:rPr>
              <a:t>5</a:t>
            </a:r>
            <a:r>
              <a:rPr lang="en-US" dirty="0" smtClean="0">
                <a:solidFill>
                  <a:srgbClr val="9CBEBD"/>
                </a:solidFill>
              </a:rPr>
              <a:t> </a:t>
            </a:r>
            <a:endParaRPr lang="en-US" dirty="0">
              <a:solidFill>
                <a:srgbClr val="9CBE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578" y="157235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Report: 5  7 </a:t>
            </a:r>
            <a:endParaRPr lang="en-US" dirty="0"/>
          </a:p>
        </p:txBody>
      </p:sp>
      <p:sp>
        <p:nvSpPr>
          <p:cNvPr id="100" name="Down Arrow 99"/>
          <p:cNvSpPr/>
          <p:nvPr/>
        </p:nvSpPr>
        <p:spPr>
          <a:xfrm rot="2374902">
            <a:off x="5523635" y="2345423"/>
            <a:ext cx="324813" cy="41436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159522" y="1815597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396750" y="171249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Active nodes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653">
        <p:fade/>
      </p:transition>
    </mc:Choice>
    <mc:Fallback xmlns="">
      <p:transition xmlns:p14="http://schemas.microsoft.com/office/powerpoint/2010/main" spd="med" advTm="156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2" idx="0"/>
            <a:endCxn id="14" idx="0"/>
          </p:cNvCxnSpPr>
          <p:nvPr/>
        </p:nvCxnSpPr>
        <p:spPr>
          <a:xfrm flipV="1">
            <a:off x="12286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0"/>
            <a:endCxn id="30" idx="0"/>
          </p:cNvCxnSpPr>
          <p:nvPr/>
        </p:nvCxnSpPr>
        <p:spPr>
          <a:xfrm flipV="1">
            <a:off x="2980534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0"/>
            <a:endCxn id="48" idx="0"/>
          </p:cNvCxnSpPr>
          <p:nvPr/>
        </p:nvCxnSpPr>
        <p:spPr>
          <a:xfrm flipV="1">
            <a:off x="4732435" y="4332258"/>
            <a:ext cx="218987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0"/>
            <a:endCxn id="61" idx="0"/>
          </p:cNvCxnSpPr>
          <p:nvPr/>
        </p:nvCxnSpPr>
        <p:spPr>
          <a:xfrm flipV="1">
            <a:off x="6484335" y="4332258"/>
            <a:ext cx="218989" cy="65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Binary Tree with Pre-computed Samples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685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48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58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6" idx="3"/>
          </p:cNvCxnSpPr>
          <p:nvPr/>
        </p:nvCxnSpPr>
        <p:spPr>
          <a:xfrm flipV="1">
            <a:off x="3526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6" idx="5"/>
          </p:cNvCxnSpPr>
          <p:nvPr/>
        </p:nvCxnSpPr>
        <p:spPr>
          <a:xfrm flipH="1" flipV="1">
            <a:off x="6465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228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0785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417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0"/>
            <a:endCxn id="14" idx="5"/>
          </p:cNvCxnSpPr>
          <p:nvPr/>
        </p:nvCxnSpPr>
        <p:spPr>
          <a:xfrm flipH="1" flipV="1">
            <a:off x="152245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03822" y="352348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" idx="0"/>
            <a:endCxn id="17" idx="3"/>
          </p:cNvCxnSpPr>
          <p:nvPr/>
        </p:nvCxnSpPr>
        <p:spPr>
          <a:xfrm flipV="1">
            <a:off x="5716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  <a:endCxn id="17" idx="5"/>
          </p:cNvCxnSpPr>
          <p:nvPr/>
        </p:nvCxnSpPr>
        <p:spPr>
          <a:xfrm flipH="1" flipV="1">
            <a:off x="10844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987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3673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1774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0"/>
            <a:endCxn id="25" idx="3"/>
          </p:cNvCxnSpPr>
          <p:nvPr/>
        </p:nvCxnSpPr>
        <p:spPr>
          <a:xfrm flipV="1">
            <a:off x="21045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0"/>
            <a:endCxn id="25" idx="5"/>
          </p:cNvCxnSpPr>
          <p:nvPr/>
        </p:nvCxnSpPr>
        <p:spPr>
          <a:xfrm flipH="1" flipV="1">
            <a:off x="2398400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47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12685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93697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0"/>
            <a:endCxn id="30" idx="5"/>
          </p:cNvCxnSpPr>
          <p:nvPr/>
        </p:nvCxnSpPr>
        <p:spPr>
          <a:xfrm flipH="1" flipV="1">
            <a:off x="32743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55722" y="352348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5" idx="0"/>
            <a:endCxn id="33" idx="3"/>
          </p:cNvCxnSpPr>
          <p:nvPr/>
        </p:nvCxnSpPr>
        <p:spPr>
          <a:xfrm flipV="1">
            <a:off x="23235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0"/>
            <a:endCxn id="33" idx="5"/>
          </p:cNvCxnSpPr>
          <p:nvPr/>
        </p:nvCxnSpPr>
        <p:spPr>
          <a:xfrm flipH="1" flipV="1">
            <a:off x="28363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779772" y="2739398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7" idx="0"/>
            <a:endCxn id="36" idx="3"/>
          </p:cNvCxnSpPr>
          <p:nvPr/>
        </p:nvCxnSpPr>
        <p:spPr>
          <a:xfrm flipV="1">
            <a:off x="10096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36" idx="5"/>
          </p:cNvCxnSpPr>
          <p:nvPr/>
        </p:nvCxnSpPr>
        <p:spPr>
          <a:xfrm flipH="1" flipV="1">
            <a:off x="1960426" y="2906154"/>
            <a:ext cx="801121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5066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863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6964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1" idx="0"/>
            <a:endCxn id="43" idx="3"/>
          </p:cNvCxnSpPr>
          <p:nvPr/>
        </p:nvCxnSpPr>
        <p:spPr>
          <a:xfrm flipV="1">
            <a:off x="3856484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2" idx="0"/>
            <a:endCxn id="43" idx="5"/>
          </p:cNvCxnSpPr>
          <p:nvPr/>
        </p:nvCxnSpPr>
        <p:spPr>
          <a:xfrm flipH="1" flipV="1">
            <a:off x="41503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26609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64584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45596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7" idx="0"/>
            <a:endCxn id="48" idx="5"/>
          </p:cNvCxnSpPr>
          <p:nvPr/>
        </p:nvCxnSpPr>
        <p:spPr>
          <a:xfrm flipH="1" flipV="1">
            <a:off x="502625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407621" y="3523488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0"/>
            <a:endCxn id="51" idx="3"/>
          </p:cNvCxnSpPr>
          <p:nvPr/>
        </p:nvCxnSpPr>
        <p:spPr>
          <a:xfrm flipV="1">
            <a:off x="4075472" y="3690246"/>
            <a:ext cx="363145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0"/>
            <a:endCxn id="51" idx="5"/>
          </p:cNvCxnSpPr>
          <p:nvPr/>
        </p:nvCxnSpPr>
        <p:spPr>
          <a:xfrm flipH="1" flipV="1">
            <a:off x="4588273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502559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40534" y="4984644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21546" y="4332256"/>
            <a:ext cx="211649" cy="1953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4" idx="0"/>
            <a:endCxn id="56" idx="3"/>
          </p:cNvCxnSpPr>
          <p:nvPr/>
        </p:nvCxnSpPr>
        <p:spPr>
          <a:xfrm flipV="1">
            <a:off x="5608385" y="4499014"/>
            <a:ext cx="144157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5" idx="0"/>
            <a:endCxn id="56" idx="5"/>
          </p:cNvCxnSpPr>
          <p:nvPr/>
        </p:nvCxnSpPr>
        <p:spPr>
          <a:xfrm flipH="1" flipV="1">
            <a:off x="5902201" y="4499014"/>
            <a:ext cx="144159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78510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16487" y="4984644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97498" y="4332256"/>
            <a:ext cx="211649" cy="1953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0" idx="0"/>
            <a:endCxn id="61" idx="5"/>
          </p:cNvCxnSpPr>
          <p:nvPr/>
        </p:nvCxnSpPr>
        <p:spPr>
          <a:xfrm flipH="1" flipV="1">
            <a:off x="6778150" y="4499014"/>
            <a:ext cx="144160" cy="485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159522" y="3523488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56" idx="0"/>
            <a:endCxn id="64" idx="3"/>
          </p:cNvCxnSpPr>
          <p:nvPr/>
        </p:nvCxnSpPr>
        <p:spPr>
          <a:xfrm flipV="1">
            <a:off x="5827369" y="3690246"/>
            <a:ext cx="363146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0"/>
            <a:endCxn id="64" idx="5"/>
          </p:cNvCxnSpPr>
          <p:nvPr/>
        </p:nvCxnSpPr>
        <p:spPr>
          <a:xfrm flipH="1" flipV="1">
            <a:off x="6340177" y="3690246"/>
            <a:ext cx="363147" cy="64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283571" y="2739398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51" idx="0"/>
            <a:endCxn id="67" idx="3"/>
          </p:cNvCxnSpPr>
          <p:nvPr/>
        </p:nvCxnSpPr>
        <p:spPr>
          <a:xfrm flipV="1">
            <a:off x="4513444" y="2906154"/>
            <a:ext cx="801120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7" idx="5"/>
          </p:cNvCxnSpPr>
          <p:nvPr/>
        </p:nvCxnSpPr>
        <p:spPr>
          <a:xfrm flipH="1" flipV="1">
            <a:off x="5464223" y="2906154"/>
            <a:ext cx="801122" cy="617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531671" y="2307010"/>
            <a:ext cx="211649" cy="195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36" idx="7"/>
            <a:endCxn id="70" idx="3"/>
          </p:cNvCxnSpPr>
          <p:nvPr/>
        </p:nvCxnSpPr>
        <p:spPr>
          <a:xfrm flipV="1">
            <a:off x="1960426" y="2473766"/>
            <a:ext cx="1602241" cy="294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0"/>
            <a:endCxn id="70" idx="5"/>
          </p:cNvCxnSpPr>
          <p:nvPr/>
        </p:nvCxnSpPr>
        <p:spPr>
          <a:xfrm flipH="1" flipV="1">
            <a:off x="3712326" y="2473769"/>
            <a:ext cx="1677071" cy="265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447622" y="4817307"/>
            <a:ext cx="3941775" cy="984829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94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4085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07977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518690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957605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39651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835434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274349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723272" y="51738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10465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41831" y="5173802"/>
            <a:ext cx="49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979003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416175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53347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290519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727690" y="51738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68753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136061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003367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870674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737982" y="4084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550550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17857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285163" y="408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39201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389257" y="33495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084065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813300" y="33394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480287" y="25689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CBEBD"/>
                </a:solidFill>
              </a:rPr>
              <a:t>7 </a:t>
            </a:r>
            <a:endParaRPr lang="en-US" dirty="0">
              <a:solidFill>
                <a:srgbClr val="9CBEBD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16693" y="26177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CBEBD"/>
                </a:solidFill>
              </a:rPr>
              <a:t>14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219782" y="212273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CBEBD"/>
                </a:solidFill>
              </a:rPr>
              <a:t>5</a:t>
            </a:r>
            <a:r>
              <a:rPr lang="en-US" dirty="0" smtClean="0">
                <a:solidFill>
                  <a:srgbClr val="9CBEBD"/>
                </a:solidFill>
              </a:rPr>
              <a:t> </a:t>
            </a:r>
            <a:endParaRPr lang="en-US" dirty="0">
              <a:solidFill>
                <a:srgbClr val="9CBE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579" y="157235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Report: 5  7  </a:t>
            </a:r>
            <a:endParaRPr lang="en-US" dirty="0"/>
          </a:p>
        </p:txBody>
      </p:sp>
      <p:sp>
        <p:nvSpPr>
          <p:cNvPr id="100" name="Down Arrow 99"/>
          <p:cNvSpPr/>
          <p:nvPr/>
        </p:nvSpPr>
        <p:spPr>
          <a:xfrm rot="2374902">
            <a:off x="4720986" y="3142390"/>
            <a:ext cx="324813" cy="41436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159522" y="1815597"/>
            <a:ext cx="211649" cy="1953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396750" y="171249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Active nodes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57539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6246446" y="2344822"/>
            <a:ext cx="1833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</a:rPr>
              <a:t>Pick 3, 8, or 12</a:t>
            </a:r>
            <a:br>
              <a:rPr lang="en-US" sz="2000" b="0" dirty="0">
                <a:latin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</a:rPr>
              <a:t>with equal </a:t>
            </a:r>
            <a:r>
              <a:rPr lang="en-US" sz="2000" b="0" dirty="0" err="1">
                <a:latin typeface="Calibri" panose="020F0502020204030204" pitchFamily="34" charset="0"/>
              </a:rPr>
              <a:t>prob</a:t>
            </a:r>
            <a:endParaRPr lang="en-US" sz="2000" b="0" dirty="0">
              <a:latin typeface="Calibri" panose="020F050202020403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5752542" y="6139934"/>
            <a:ext cx="32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[</a:t>
            </a:r>
            <a:r>
              <a:rPr lang="en-US" b="0" dirty="0" smtClean="0"/>
              <a:t>Wang, Christensen, Li, Yi 16]</a:t>
            </a:r>
            <a:endParaRPr lang="en-US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4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48">
        <p:fade/>
      </p:transition>
    </mc:Choice>
    <mc:Fallback xmlns="">
      <p:transition xmlns:p14="http://schemas.microsoft.com/office/powerpoint/2010/main" spd="med" advTm="382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Binary Tree with Pre-computed Samples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>
                    <a:cs typeface="Calibri" panose="020F0502020204030204" pitchFamily="34" charset="0"/>
                  </a:rPr>
                  <a:t>Query time: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𝑠𝑛</m:t>
                                </m:r>
                              </m:num>
                              <m:den>
                                <m:r>
                                  <a:rPr lang="en-HK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𝑞</m:t>
                                </m:r>
                              </m:den>
                            </m:f>
                            <m:r>
                              <a:rPr lang="en-HK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: full query </a:t>
                </a:r>
                <a:r>
                  <a:rPr lang="en-US" dirty="0" smtClean="0">
                    <a:cs typeface="Calibri" panose="020F0502020204030204" pitchFamily="34" charset="0"/>
                  </a:rPr>
                  <a:t>size</a:t>
                </a:r>
              </a:p>
              <a:p>
                <a:r>
                  <a:rPr lang="en-US" dirty="0" smtClean="0">
                    <a:cs typeface="Calibri" panose="020F0502020204030204" pitchFamily="34" charset="0"/>
                  </a:rPr>
                  <a:t>Extends </a:t>
                </a:r>
                <a:r>
                  <a:rPr lang="en-US" dirty="0">
                    <a:cs typeface="Calibri" panose="020F0502020204030204" pitchFamily="34" charset="0"/>
                  </a:rPr>
                  <a:t>to higher dimensions </a:t>
                </a:r>
                <a:endParaRPr lang="en-US" dirty="0" smtClean="0">
                  <a:cs typeface="Calibri" panose="020F0502020204030204" pitchFamily="34" charset="0"/>
                </a:endParaRPr>
              </a:p>
              <a:p>
                <a:r>
                  <a:rPr lang="en-US" dirty="0" smtClean="0">
                    <a:cs typeface="Calibri" panose="020F0502020204030204" pitchFamily="34" charset="0"/>
                  </a:rPr>
                  <a:t>Issue: The same query </a:t>
                </a:r>
                <a:r>
                  <a:rPr lang="en-US" smtClean="0">
                    <a:cs typeface="Calibri" panose="020F0502020204030204" pitchFamily="34" charset="0"/>
                  </a:rPr>
                  <a:t>always returns </a:t>
                </a:r>
                <a:r>
                  <a:rPr lang="en-US" dirty="0" smtClean="0">
                    <a:cs typeface="Calibri" panose="020F0502020204030204" pitchFamily="34" charset="0"/>
                  </a:rPr>
                  <a:t>the same sample</a:t>
                </a:r>
              </a:p>
              <a:p>
                <a:pPr lvl="1"/>
                <a:r>
                  <a:rPr lang="en-US" dirty="0" smtClean="0">
                    <a:cs typeface="Calibri" panose="020F0502020204030204" pitchFamily="34" charset="0"/>
                  </a:rPr>
                  <a:t>Independent range sampling [Hu, </a:t>
                </a:r>
                <a:r>
                  <a:rPr lang="en-US" dirty="0" err="1" smtClean="0">
                    <a:cs typeface="Calibri" panose="020F0502020204030204" pitchFamily="34" charset="0"/>
                  </a:rPr>
                  <a:t>Qiao</a:t>
                </a:r>
                <a:r>
                  <a:rPr lang="en-US" dirty="0" smtClean="0">
                    <a:cs typeface="Calibri" panose="020F0502020204030204" pitchFamily="34" charset="0"/>
                  </a:rPr>
                  <a:t>, Tao 14]</a:t>
                </a:r>
              </a:p>
              <a:p>
                <a:pPr lvl="1"/>
                <a:r>
                  <a:rPr lang="en-US" dirty="0" smtClean="0">
                    <a:cs typeface="Calibri" panose="020F0502020204030204" pitchFamily="34" charset="0"/>
                  </a:rPr>
                  <a:t>Idea: Replenish new samples after used</a:t>
                </a:r>
                <a:r>
                  <a:rPr lang="en-US" dirty="0">
                    <a:cs typeface="Calibri" panose="020F0502020204030204" pitchFamily="34" charset="0"/>
                  </a:rPr>
                  <a:t/>
                </a:r>
                <a:br>
                  <a:rPr lang="en-US" dirty="0">
                    <a:cs typeface="Calibri" panose="020F0502020204030204" pitchFamily="34" charset="0"/>
                  </a:rPr>
                </a:br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Content Placeholder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Random Sampling on Big Data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2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48">
        <p:fade/>
      </p:transition>
    </mc:Choice>
    <mc:Fallback xmlns="">
      <p:transition xmlns:p14="http://schemas.microsoft.com/office/powerpoint/2010/main" spd="med" advTm="382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HK" dirty="0" smtClean="0"/>
                  <a:t>Two Tables: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HK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HK" b="1" i="1" smtClean="0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HK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HK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0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72000"/>
              </a:xfrm>
            </p:spPr>
            <p:txBody>
              <a:bodyPr/>
              <a:lstStyle/>
              <a:p>
                <a:r>
                  <a:rPr lang="en-HK" dirty="0" smtClean="0"/>
                  <a:t>Return a sample, without </a:t>
                </a:r>
                <a:r>
                  <a:rPr lang="en-HK" dirty="0"/>
                  <a:t>p</a:t>
                </a:r>
                <a:r>
                  <a:rPr lang="en-HK" dirty="0" smtClean="0"/>
                  <a:t>re-computation </a:t>
                </a:r>
              </a:p>
              <a:p>
                <a:pPr lvl="1"/>
                <a:r>
                  <a:rPr lang="en-HK" dirty="0" smtClean="0"/>
                  <a:t>Hopeless, since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𝑠𝑎𝑚𝑝𝑙𝑒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𝑠𝑎𝑚𝑝𝑙𝑒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𝑠𝑎𝑚𝑝𝑙𝑒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HK" dirty="0" smtClean="0"/>
                  <a:t>Return a sample, with re-computation</a:t>
                </a:r>
              </a:p>
              <a:p>
                <a:pPr lvl="1"/>
                <a:r>
                  <a:rPr lang="en-HK" dirty="0" smtClean="0"/>
                  <a:t>Build an index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HK" dirty="0" smtClean="0"/>
              </a:p>
              <a:p>
                <a:pPr lvl="1"/>
                <a:r>
                  <a:rPr lang="en-HK" dirty="0" smtClean="0"/>
                  <a:t>Obtain value frequencies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HK" dirty="0" smtClean="0"/>
              </a:p>
              <a:p>
                <a:pPr lvl="1"/>
                <a:r>
                  <a:rPr lang="en-HK" dirty="0" smtClean="0"/>
                  <a:t>Sample a tuple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 smtClean="0"/>
                  <a:t> with probability proportional to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HK" dirty="0" smtClean="0"/>
                  <a:t>’s frequency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HK" dirty="0" smtClean="0"/>
              </a:p>
              <a:p>
                <a:pPr lvl="1"/>
                <a:r>
                  <a:rPr lang="en-HK" dirty="0" smtClean="0"/>
                  <a:t>Sample a joining tuple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HK" dirty="0" smtClean="0"/>
              </a:p>
              <a:p>
                <a:pPr lvl="1"/>
                <a:r>
                  <a:rPr lang="en-HK" dirty="0" smtClean="0"/>
                  <a:t>Example: </a:t>
                </a:r>
                <a:br>
                  <a:rPr lang="en-HK" dirty="0" smtClean="0"/>
                </a:br>
                <a:r>
                  <a:rPr lang="en-HK" dirty="0" smtClean="0"/>
                  <a:t>join size = 8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72000"/>
              </a:xfrm>
              <a:blipFill>
                <a:blip r:embed="rId3"/>
                <a:stretch>
                  <a:fillRect l="-444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616399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0" dirty="0"/>
              <a:t>[</a:t>
            </a:r>
            <a:r>
              <a:rPr lang="fi-FI" b="0" dirty="0"/>
              <a:t>Chaudhuri, Motwani, Narasayya 99</a:t>
            </a:r>
            <a:r>
              <a:rPr lang="en-HK" b="0" dirty="0" smtClean="0"/>
              <a:t>]</a:t>
            </a:r>
            <a:endParaRPr lang="en-HK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252260"/>
                  </p:ext>
                </p:extLst>
              </p:nvPr>
            </p:nvGraphicFramePr>
            <p:xfrm>
              <a:off x="4724400" y="4241800"/>
              <a:ext cx="1828800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42687897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7090465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2720363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2393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i="1" dirty="0" smtClean="0">
                                    <a:latin typeface="Cambria Math" panose="02040503050406030204" pitchFamily="18" charset="0"/>
                                  </a:rPr>
                                  <m:t>3/8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018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HK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i="1" dirty="0" smtClean="0">
                                    <a:latin typeface="Cambria Math" panose="02040503050406030204" pitchFamily="18" charset="0"/>
                                  </a:rPr>
                                  <m:t>3/8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525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HK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HK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i="1" dirty="0" smtClean="0">
                                    <a:latin typeface="Cambria Math" panose="02040503050406030204" pitchFamily="18" charset="0"/>
                                  </a:rPr>
                                  <m:t>1/8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7486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HK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HK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i="1" dirty="0" smtClean="0">
                                    <a:latin typeface="Cambria Math" panose="02040503050406030204" pitchFamily="18" charset="0"/>
                                  </a:rPr>
                                  <m:t>1/8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8566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252260"/>
                  </p:ext>
                </p:extLst>
              </p:nvPr>
            </p:nvGraphicFramePr>
            <p:xfrm>
              <a:off x="4724400" y="4241800"/>
              <a:ext cx="1828800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42687897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7090465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2720363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" t="-1639" r="-20500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2000" t="-1639" r="-10500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00" t="-1639" r="-5000" b="-4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2393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" t="-101639" r="-205000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2000" t="-101639" r="-105000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00" t="-101639" r="-5000" b="-3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018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" t="-201639" r="-205000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2000" t="-201639" r="-105000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00" t="-201639" r="-5000" b="-2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525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" t="-301639" r="-205000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2000" t="-301639" r="-105000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00" t="-301639" r="-5000" b="-1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7486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" t="-401639" r="-205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2000" t="-401639" r="-105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00" t="-401639" r="-5000" b="-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566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739410"/>
                  </p:ext>
                </p:extLst>
              </p:nvPr>
            </p:nvGraphicFramePr>
            <p:xfrm>
              <a:off x="7239000" y="4241800"/>
              <a:ext cx="1295400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426878972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090465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2393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018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525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HK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HK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7486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HK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H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HK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8566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739410"/>
                  </p:ext>
                </p:extLst>
              </p:nvPr>
            </p:nvGraphicFramePr>
            <p:xfrm>
              <a:off x="7239000" y="4241800"/>
              <a:ext cx="1295400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426878972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090465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5" t="-1639" r="-103738" b="-4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887" t="-1639" r="-4717" b="-4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2393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5" t="-101639" r="-103738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887" t="-101639" r="-4717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018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5" t="-201639" r="-103738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887" t="-201639" r="-4717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525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5" t="-301639" r="-103738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887" t="-301639" r="-4717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7486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5" t="-401639" r="-10373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887" t="-401639" r="-4717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5667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42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Sampling Joins: 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How to deal with selection predicates?</a:t>
                </a:r>
              </a:p>
              <a:p>
                <a:pPr lvl="1"/>
                <a:r>
                  <a:rPr lang="en-HK" dirty="0" smtClean="0"/>
                  <a:t>Can’t afford to re-compute value frequencies at query time</a:t>
                </a:r>
              </a:p>
              <a:p>
                <a:r>
                  <a:rPr lang="en-HK" dirty="0" smtClean="0"/>
                  <a:t>How to handle multi-way joins?</a:t>
                </a:r>
              </a:p>
              <a:p>
                <a:pPr lvl="1"/>
                <a:r>
                  <a:rPr lang="en-HK" dirty="0" err="1" smtClean="0"/>
                  <a:t>Prob</a:t>
                </a:r>
                <a:r>
                  <a:rPr lang="en-HK" dirty="0" smtClean="0"/>
                  <a:t>[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HK" dirty="0" smtClean="0"/>
                  <a:t> is sampled]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HK" dirty="0" smtClean="0"/>
                  <a:t/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residual query when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must appear in the join result</a:t>
                </a:r>
              </a:p>
              <a:p>
                <a:pPr lvl="1"/>
                <a:r>
                  <a:rPr lang="en-HK" dirty="0" smtClean="0"/>
                  <a:t>For acyclic queries, all the residual query sizes can be computed in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in preprocessing</a:t>
                </a:r>
              </a:p>
              <a:p>
                <a:pPr lvl="1"/>
                <a:r>
                  <a:rPr lang="en-HK" dirty="0" smtClean="0"/>
                  <a:t>For arbitraries queries, the problem is open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12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Two Tables: COUNT, No Pre-computation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5914"/>
            <a:ext cx="8229600" cy="3704886"/>
          </a:xfrm>
        </p:spPr>
        <p:txBody>
          <a:bodyPr/>
          <a:lstStyle/>
          <a:p>
            <a:r>
              <a:rPr lang="en-HK" dirty="0" smtClean="0"/>
              <a:t>Ripple join </a:t>
            </a:r>
            <a:r>
              <a:rPr lang="en-US" dirty="0" smtClean="0"/>
              <a:t>[</a:t>
            </a:r>
            <a:r>
              <a:rPr lang="en-US" dirty="0"/>
              <a:t>Haas, </a:t>
            </a:r>
            <a:r>
              <a:rPr lang="en-US" dirty="0" err="1" smtClean="0"/>
              <a:t>Hellerstein</a:t>
            </a:r>
            <a:r>
              <a:rPr lang="en-US" dirty="0" smtClean="0"/>
              <a:t> 99]</a:t>
            </a:r>
            <a:endParaRPr lang="en-US" dirty="0"/>
          </a:p>
          <a:p>
            <a:pPr lvl="1"/>
            <a:r>
              <a:rPr lang="en-US" dirty="0" smtClean="0"/>
              <a:t>Sample a </a:t>
            </a:r>
            <a:r>
              <a:rPr lang="en-US" dirty="0"/>
              <a:t>tuple from </a:t>
            </a:r>
            <a:r>
              <a:rPr lang="en-US" dirty="0" smtClean="0"/>
              <a:t>each table</a:t>
            </a:r>
            <a:endParaRPr lang="en-US" dirty="0"/>
          </a:p>
          <a:p>
            <a:pPr lvl="1"/>
            <a:r>
              <a:rPr lang="en-US" dirty="0"/>
              <a:t>Join with </a:t>
            </a:r>
            <a:r>
              <a:rPr lang="en-US" dirty="0" smtClean="0"/>
              <a:t>previously sampled </a:t>
            </a:r>
            <a:r>
              <a:rPr lang="en-US" dirty="0"/>
              <a:t>tuples from other </a:t>
            </a:r>
            <a:r>
              <a:rPr lang="en-US" dirty="0" smtClean="0"/>
              <a:t>tables</a:t>
            </a:r>
          </a:p>
          <a:p>
            <a:pPr lvl="1"/>
            <a:r>
              <a:rPr lang="en-HK" dirty="0" smtClean="0"/>
              <a:t>The joined sampled tuples are not independent, but unbiased</a:t>
            </a:r>
            <a:endParaRPr lang="en-US" dirty="0"/>
          </a:p>
          <a:p>
            <a:r>
              <a:rPr lang="en-US" dirty="0"/>
              <a:t>Works well for full Cartesian product</a:t>
            </a:r>
          </a:p>
          <a:p>
            <a:pPr lvl="1"/>
            <a:r>
              <a:rPr lang="en-US" dirty="0"/>
              <a:t>But most joins are sparse … </a:t>
            </a:r>
            <a:endParaRPr lang="en-US" dirty="0" smtClean="0"/>
          </a:p>
          <a:p>
            <a:r>
              <a:rPr lang="en-HK" dirty="0" smtClean="0"/>
              <a:t>Can be extended to multiple tables but efficiency is even lower</a:t>
            </a:r>
          </a:p>
          <a:p>
            <a:r>
              <a:rPr lang="en-HK" dirty="0" smtClean="0"/>
              <a:t>What can be done with pre-computation (indexes)?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Random Sampling on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15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9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 Running 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2"/>
          <a:ext cx="16002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5867400" y="1524002"/>
          <a:ext cx="28194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875158" y="1524002"/>
          <a:ext cx="2133599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BuyerID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1638300" y="2151321"/>
            <a:ext cx="5867400" cy="10668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HK" sz="2800" dirty="0">
                <a:solidFill>
                  <a:srgbClr val="FF6600"/>
                </a:solidFill>
                <a:latin typeface="Calibri" panose="020F0502020204030204" pitchFamily="34" charset="0"/>
              </a:rPr>
              <a:t>What’s the total revenue of all orders from customers in China? 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as a Graph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155498"/>
              </p:ext>
            </p:extLst>
          </p:nvPr>
        </p:nvGraphicFramePr>
        <p:xfrm>
          <a:off x="533400" y="1383393"/>
          <a:ext cx="1600200" cy="45053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593908"/>
              </p:ext>
            </p:extLst>
          </p:nvPr>
        </p:nvGraphicFramePr>
        <p:xfrm>
          <a:off x="5943600" y="1383393"/>
          <a:ext cx="28194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275864"/>
              </p:ext>
            </p:extLst>
          </p:nvPr>
        </p:nvGraphicFramePr>
        <p:xfrm>
          <a:off x="2951358" y="1383393"/>
          <a:ext cx="2133599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BuyerID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133600" y="3212191"/>
            <a:ext cx="817756" cy="423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133600" y="3636053"/>
            <a:ext cx="817756" cy="1252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133600" y="3636053"/>
            <a:ext cx="8177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133600" y="3636053"/>
            <a:ext cx="817756" cy="4143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133600" y="1992991"/>
            <a:ext cx="817756" cy="804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107019" y="2416856"/>
            <a:ext cx="838070" cy="414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119423" y="1981086"/>
            <a:ext cx="846110" cy="12525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119423" y="2820478"/>
            <a:ext cx="838200" cy="1632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119423" y="2831191"/>
            <a:ext cx="838200" cy="2460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119423" y="4452825"/>
            <a:ext cx="838200" cy="12059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76378" y="1992993"/>
            <a:ext cx="867093" cy="12406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084955" y="2416854"/>
            <a:ext cx="878958" cy="107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084955" y="2831526"/>
            <a:ext cx="878958" cy="21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084955" y="3222909"/>
            <a:ext cx="878958" cy="21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074733" y="2863673"/>
            <a:ext cx="889180" cy="772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068468" y="2008321"/>
            <a:ext cx="895447" cy="2053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074735" y="2438203"/>
            <a:ext cx="895447" cy="2053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8" idx="3"/>
          </p:cNvCxnSpPr>
          <p:nvPr/>
        </p:nvCxnSpPr>
        <p:spPr bwMode="auto">
          <a:xfrm>
            <a:off x="5084957" y="3636055"/>
            <a:ext cx="860417" cy="12312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084957" y="3255054"/>
            <a:ext cx="860079" cy="20376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081243" y="2429753"/>
            <a:ext cx="878958" cy="3266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791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by Random Walks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111777"/>
              </p:ext>
            </p:extLst>
          </p:nvPr>
        </p:nvGraphicFramePr>
        <p:xfrm>
          <a:off x="533400" y="1383393"/>
          <a:ext cx="16002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68380"/>
              </p:ext>
            </p:extLst>
          </p:nvPr>
        </p:nvGraphicFramePr>
        <p:xfrm>
          <a:off x="5943600" y="1383393"/>
          <a:ext cx="28194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55438"/>
              </p:ext>
            </p:extLst>
          </p:nvPr>
        </p:nvGraphicFramePr>
        <p:xfrm>
          <a:off x="2951358" y="1383393"/>
          <a:ext cx="2133599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BuyerID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1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by Random Walks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87207"/>
              </p:ext>
            </p:extLst>
          </p:nvPr>
        </p:nvGraphicFramePr>
        <p:xfrm>
          <a:off x="533400" y="1371601"/>
          <a:ext cx="16002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03628"/>
              </p:ext>
            </p:extLst>
          </p:nvPr>
        </p:nvGraphicFramePr>
        <p:xfrm>
          <a:off x="5943600" y="1371601"/>
          <a:ext cx="28194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854125"/>
              </p:ext>
            </p:extLst>
          </p:nvPr>
        </p:nvGraphicFramePr>
        <p:xfrm>
          <a:off x="2951358" y="1371601"/>
          <a:ext cx="2133599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BuyerID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2133600" y="3624261"/>
            <a:ext cx="817756" cy="1252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endCxn id="8" idx="1"/>
          </p:cNvCxnSpPr>
          <p:nvPr/>
        </p:nvCxnSpPr>
        <p:spPr bwMode="auto">
          <a:xfrm>
            <a:off x="2133600" y="3624261"/>
            <a:ext cx="8177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133600" y="3200399"/>
            <a:ext cx="817756" cy="423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133600" y="3624261"/>
            <a:ext cx="817756" cy="4143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713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the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Stream sampling</a:t>
            </a:r>
          </a:p>
          <a:p>
            <a:r>
              <a:rPr lang="en-GB" dirty="0" smtClean="0"/>
              <a:t>Importance sampling</a:t>
            </a:r>
          </a:p>
          <a:p>
            <a:r>
              <a:rPr lang="en-GB" dirty="0" smtClean="0"/>
              <a:t>Merge-reduce sampling</a:t>
            </a:r>
          </a:p>
          <a:p>
            <a:r>
              <a:rPr lang="en-GB" dirty="0" smtClean="0"/>
              <a:t>Sampling for Approximate Query Processing</a:t>
            </a:r>
          </a:p>
          <a:p>
            <a:pPr lvl="1"/>
            <a:r>
              <a:rPr lang="en-GB" dirty="0" smtClean="0"/>
              <a:t>Sampling from one table</a:t>
            </a:r>
          </a:p>
          <a:p>
            <a:pPr lvl="1"/>
            <a:r>
              <a:rPr lang="en-GB" dirty="0" smtClean="0"/>
              <a:t>Sampling from multiple tables (joins)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by Random Walks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226688"/>
              </p:ext>
            </p:extLst>
          </p:nvPr>
        </p:nvGraphicFramePr>
        <p:xfrm>
          <a:off x="533400" y="1371601"/>
          <a:ext cx="16002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488669"/>
              </p:ext>
            </p:extLst>
          </p:nvPr>
        </p:nvGraphicFramePr>
        <p:xfrm>
          <a:off x="5943600" y="1371601"/>
          <a:ext cx="28194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540762"/>
              </p:ext>
            </p:extLst>
          </p:nvPr>
        </p:nvGraphicFramePr>
        <p:xfrm>
          <a:off x="2951358" y="1371601"/>
          <a:ext cx="2133599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BuyerID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2133600" y="3624261"/>
            <a:ext cx="817756" cy="1252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endCxn id="8" idx="1"/>
          </p:cNvCxnSpPr>
          <p:nvPr/>
        </p:nvCxnSpPr>
        <p:spPr bwMode="auto">
          <a:xfrm>
            <a:off x="2133600" y="3624261"/>
            <a:ext cx="8177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133600" y="3200399"/>
            <a:ext cx="817756" cy="423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133600" y="3624261"/>
            <a:ext cx="817756" cy="4143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084957" y="3196828"/>
            <a:ext cx="858645" cy="6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084957" y="1944887"/>
            <a:ext cx="858645" cy="12519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084955" y="3203376"/>
            <a:ext cx="817756" cy="2054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by Random Walks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72283"/>
              </p:ext>
            </p:extLst>
          </p:nvPr>
        </p:nvGraphicFramePr>
        <p:xfrm>
          <a:off x="533400" y="1378138"/>
          <a:ext cx="16002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908180"/>
              </p:ext>
            </p:extLst>
          </p:nvPr>
        </p:nvGraphicFramePr>
        <p:xfrm>
          <a:off x="5943600" y="1378138"/>
          <a:ext cx="2819400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402451"/>
              </p:ext>
            </p:extLst>
          </p:nvPr>
        </p:nvGraphicFramePr>
        <p:xfrm>
          <a:off x="2951358" y="1378138"/>
          <a:ext cx="2133599" cy="4505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BuyerID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OrderID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2133600" y="3630798"/>
            <a:ext cx="817756" cy="1252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endCxn id="8" idx="1"/>
          </p:cNvCxnSpPr>
          <p:nvPr/>
        </p:nvCxnSpPr>
        <p:spPr bwMode="auto">
          <a:xfrm>
            <a:off x="2133600" y="3630798"/>
            <a:ext cx="8177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133600" y="3206936"/>
            <a:ext cx="817756" cy="423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133600" y="3630798"/>
            <a:ext cx="817756" cy="4143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084957" y="3203365"/>
            <a:ext cx="858645" cy="6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084957" y="1951424"/>
            <a:ext cx="858645" cy="12519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084955" y="3209913"/>
            <a:ext cx="817756" cy="2054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 bwMode="auto">
              <a:xfrm>
                <a:off x="1219200" y="4469626"/>
                <a:ext cx="6819900" cy="941645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FF6600"/>
                    </a:solidFill>
                    <a:latin typeface="Calibri" panose="020F0502020204030204" pitchFamily="34" charset="0"/>
                  </a:rPr>
                  <a:t>Unbiased estimator:</a:t>
                </a:r>
                <a:r>
                  <a:rPr lang="en-US" sz="2400" dirty="0">
                    <a:solidFill>
                      <a:srgbClr val="FF66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sz="280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num>
                      <m:den>
                        <m:r>
                          <a:rPr lang="en-US" sz="280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𝐬𝐚𝐦𝐩𝐥𝐢𝐧𝐠</m:t>
                        </m:r>
                        <m:r>
                          <a:rPr lang="en-US" sz="280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𝐩𝐫𝐨𝐛</m:t>
                        </m:r>
                        <m:r>
                          <a:rPr lang="en-US" sz="280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en-US" sz="2800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4469626"/>
                <a:ext cx="6819900" cy="94164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553200" y="61186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0" dirty="0" smtClean="0"/>
              <a:t>[</a:t>
            </a:r>
            <a:r>
              <a:rPr lang="fi-FI" b="0" dirty="0" smtClean="0"/>
              <a:t>Li, Wu, Yi, Zhao 16</a:t>
            </a:r>
            <a:r>
              <a:rPr lang="en-HK" b="0" dirty="0" smtClean="0"/>
              <a:t>]</a:t>
            </a:r>
            <a:endParaRPr lang="en-HK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6051203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also deal with selection predicates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Open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458200" cy="4724400"/>
              </a:xfrm>
            </p:spPr>
            <p:txBody>
              <a:bodyPr/>
              <a:lstStyle/>
              <a:p>
                <a:r>
                  <a:rPr lang="en-HK" dirty="0" smtClean="0"/>
                  <a:t>Theoretical analysis of this random walk algorithm?</a:t>
                </a:r>
              </a:p>
              <a:p>
                <a:pPr lvl="1"/>
                <a:r>
                  <a:rPr lang="en-HK" dirty="0" smtClean="0"/>
                  <a:t>Focus on COUNT</a:t>
                </a:r>
              </a:p>
              <a:p>
                <a:r>
                  <a:rPr lang="en-HK" dirty="0" smtClean="0"/>
                  <a:t>Connection to approximate triangle counting</a:t>
                </a:r>
              </a:p>
              <a:p>
                <a:pPr lvl="1"/>
                <a:r>
                  <a:rPr lang="en-HK" dirty="0" smtClean="0"/>
                  <a:t>An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sup>
                            </m:sSup>
                          </m:num>
                          <m:den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-time algorithm for obtaining an constant-factor approximation of the number of triangles (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[</a:t>
                </a:r>
                <a:r>
                  <a:rPr lang="sv-SE" dirty="0"/>
                  <a:t>Eden, </a:t>
                </a:r>
                <a:r>
                  <a:rPr lang="sv-SE" dirty="0" smtClean="0"/>
                  <a:t>Levi</a:t>
                </a:r>
                <a:r>
                  <a:rPr lang="sv-SE" dirty="0"/>
                  <a:t>, </a:t>
                </a:r>
                <a:r>
                  <a:rPr lang="sv-SE" dirty="0" smtClean="0"/>
                  <a:t>Ron, Seshadhri 15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HK" dirty="0" smtClean="0"/>
                  <a:t>The algorithm is essentially the same as the random walk algorithm </a:t>
                </a:r>
                <a:r>
                  <a:rPr lang="en-HK" dirty="0"/>
                  <a:t>(with the right parameters) </a:t>
                </a:r>
                <a:r>
                  <a:rPr lang="en-HK" dirty="0" smtClean="0"/>
                  <a:t>applied to the triangle join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Conjecture: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𝐴𝐺𝑀</m:t>
                            </m:r>
                          </m:num>
                          <m:den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time to estimate join size (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pPr lvl="1"/>
                <a:r>
                  <a:rPr lang="en-HK" dirty="0" smtClean="0"/>
                  <a:t>Currently, computing COUNT is no easier than full join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458200" cy="4724400"/>
              </a:xfrm>
              <a:blipFill>
                <a:blip r:embed="rId2"/>
                <a:stretch>
                  <a:fillRect l="-432" t="-1032" b="-6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Random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without replacement</a:t>
            </a:r>
          </a:p>
          <a:p>
            <a:pPr lvl="1"/>
            <a:r>
              <a:rPr lang="en-US" dirty="0" smtClean="0"/>
              <a:t>Randomly draw an element</a:t>
            </a:r>
          </a:p>
          <a:p>
            <a:pPr lvl="1"/>
            <a:r>
              <a:rPr lang="en-US" dirty="0" smtClean="0"/>
              <a:t>Don’t put it back</a:t>
            </a:r>
          </a:p>
          <a:p>
            <a:pPr lvl="1"/>
            <a:r>
              <a:rPr lang="en-US" dirty="0" smtClean="0"/>
              <a:t>Repeat s times</a:t>
            </a:r>
          </a:p>
          <a:p>
            <a:r>
              <a:rPr lang="en-US" dirty="0" smtClean="0"/>
              <a:t>Sampling with replacement</a:t>
            </a:r>
          </a:p>
          <a:p>
            <a:pPr lvl="1"/>
            <a:r>
              <a:rPr lang="en-US" dirty="0" smtClean="0"/>
              <a:t>Randomly draw an element</a:t>
            </a:r>
          </a:p>
          <a:p>
            <a:pPr lvl="1"/>
            <a:r>
              <a:rPr lang="en-US" dirty="0" smtClean="0"/>
              <a:t>Put it back</a:t>
            </a:r>
          </a:p>
          <a:p>
            <a:pPr lvl="1"/>
            <a:r>
              <a:rPr lang="en-US" dirty="0" smtClean="0"/>
              <a:t>Repeat s times</a:t>
            </a:r>
          </a:p>
          <a:p>
            <a:r>
              <a:rPr lang="en-US" dirty="0" smtClean="0"/>
              <a:t>Trivial in the RAM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1100" y="2895602"/>
                <a:ext cx="3581400" cy="8309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The statistical difference is very small, for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2895600"/>
                <a:ext cx="35814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2369" t="-4286" r="-50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3352800"/>
          </a:xfrm>
        </p:spPr>
        <p:txBody>
          <a:bodyPr/>
          <a:lstStyle/>
          <a:p>
            <a:r>
              <a:rPr lang="en-US" dirty="0" smtClean="0"/>
              <a:t>Stream Sampling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648200" y="3706586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38600" y="4663818"/>
            <a:ext cx="2057400" cy="3918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</a:p>
        </p:txBody>
      </p:sp>
      <p:sp>
        <p:nvSpPr>
          <p:cNvPr id="11" name="Up-Down Arrow 10"/>
          <p:cNvSpPr/>
          <p:nvPr/>
        </p:nvSpPr>
        <p:spPr bwMode="auto">
          <a:xfrm>
            <a:off x="4824984" y="4087586"/>
            <a:ext cx="484632" cy="576232"/>
          </a:xfrm>
          <a:prstGeom prst="upDownArrow">
            <a:avLst>
              <a:gd name="adj1" fmla="val 28437"/>
              <a:gd name="adj2" fmla="val 302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endCxn id="10" idx="1"/>
          </p:cNvCxnSpPr>
          <p:nvPr/>
        </p:nvCxnSpPr>
        <p:spPr bwMode="auto">
          <a:xfrm>
            <a:off x="1828800" y="4859761"/>
            <a:ext cx="2209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3591408" y="4603429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360624" y="4603429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129840" y="4603429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899056" y="4599790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670989" y="4599790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440205" y="4599790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09421" y="4599790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978637" y="4596151"/>
            <a:ext cx="108000" cy="108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Random Sampling on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1AAE-3C2A-4EFA-BA52-0DE96F085E6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84214"/>
            <a:ext cx="6934200" cy="5740386"/>
          </a:xfrm>
        </p:spPr>
      </p:pic>
    </p:spTree>
    <p:extLst>
      <p:ext uri="{BB962C8B-B14F-4D97-AF65-F5344CB8AC3E}">
        <p14:creationId xmlns:p14="http://schemas.microsoft.com/office/powerpoint/2010/main" val="36366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00"/>
  <p:tag name="DEFAULTMAGNIFICATION" val="2"/>
  <p:tag name="FIRSTGRAHAM@KUEDRPNTSVWZY5H8" val="4601"/>
  <p:tag name="FIRSTGRAHAM@8NUCJLMQVQWYY57I" val="39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heme/theme1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BE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Futura Md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22698</TotalTime>
  <Words>2520</Words>
  <Application>Microsoft Office PowerPoint</Application>
  <PresentationFormat>On-screen Show (4:3)</PresentationFormat>
  <Paragraphs>1220</Paragraphs>
  <Slides>63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Futura Md BT</vt:lpstr>
      <vt:lpstr>Calibri</vt:lpstr>
      <vt:lpstr>Wingdings</vt:lpstr>
      <vt:lpstr>Aharoni</vt:lpstr>
      <vt:lpstr>Cambria Math</vt:lpstr>
      <vt:lpstr>Courier New</vt:lpstr>
      <vt:lpstr>Symbol</vt:lpstr>
      <vt:lpstr>Pixel</vt:lpstr>
      <vt:lpstr>Random Sampling on Big Data: Techniques and Applications</vt:lpstr>
      <vt:lpstr>PowerPoint Presentation</vt:lpstr>
      <vt:lpstr>“Big Data” in one slide</vt:lpstr>
      <vt:lpstr>Dealing with Big Data</vt:lpstr>
      <vt:lpstr>Downsizing data</vt:lpstr>
      <vt:lpstr>Outline of the talk</vt:lpstr>
      <vt:lpstr>Simple Random Sampling</vt:lpstr>
      <vt:lpstr>Stream Sampling</vt:lpstr>
      <vt:lpstr>PowerPoint Presentation</vt:lpstr>
      <vt:lpstr>Reservoir Sampling</vt:lpstr>
      <vt:lpstr>Correctness Proof</vt:lpstr>
      <vt:lpstr>PowerPoint Presentation</vt:lpstr>
      <vt:lpstr>Reservoir Sampling Correctness Proof</vt:lpstr>
      <vt:lpstr>External Memory Stream Sampling</vt:lpstr>
      <vt:lpstr>External Memory Stream Sampling</vt:lpstr>
      <vt:lpstr>Clean-up Step</vt:lpstr>
      <vt:lpstr>Clean-up Step</vt:lpstr>
      <vt:lpstr>External Memory Stream Sampling</vt:lpstr>
      <vt:lpstr>Sampling from Distributed Streams</vt:lpstr>
      <vt:lpstr>Reduction from Coin Flip Sampling</vt:lpstr>
      <vt:lpstr>The Algorithm</vt:lpstr>
      <vt:lpstr>Communication Cost of Algorithm</vt:lpstr>
      <vt:lpstr>Importance Sampling</vt:lpstr>
      <vt:lpstr>Frequency Estimation on Distributed Data</vt:lpstr>
      <vt:lpstr>Frequency Estimation: Standard Solutions</vt:lpstr>
      <vt:lpstr>Importance Sampling</vt:lpstr>
      <vt:lpstr>Importance Sampling: What is a Good g(x)?</vt:lpstr>
      <vt:lpstr>g_2 (x) is Instance-Optimal</vt:lpstr>
      <vt:lpstr>What Happened?</vt:lpstr>
      <vt:lpstr>Variance-Communication Duality</vt:lpstr>
      <vt:lpstr>Merge-Reduce Sampling</vt:lpstr>
      <vt:lpstr>ϵ-Approximation: A “Uniform” Sample</vt:lpstr>
      <vt:lpstr>Median and Quantiles (order statistics)</vt:lpstr>
      <vt:lpstr>Merge-Reduce Sampling</vt:lpstr>
      <vt:lpstr>Application 1: Streaming Computation</vt:lpstr>
      <vt:lpstr>Error Analysis: Base case</vt:lpstr>
      <vt:lpstr>Error Analysis: General Case</vt:lpstr>
      <vt:lpstr>Error Analysis: Azuma-Hoeffding</vt:lpstr>
      <vt:lpstr>Application 2: Distributed Data</vt:lpstr>
      <vt:lpstr>Generalization to Multi-dimensions</vt:lpstr>
      <vt:lpstr>How to Reduce: Low-Discrepancy Coloring</vt:lpstr>
      <vt:lpstr>Known Discrepancy Results</vt:lpstr>
      <vt:lpstr>Sampling for  Approximate Query Processing</vt:lpstr>
      <vt:lpstr>Complex Analytical Queries (TPC-H)</vt:lpstr>
      <vt:lpstr>Sampling from One Table</vt:lpstr>
      <vt:lpstr>Binary Tree with Pre-computed Samples</vt:lpstr>
      <vt:lpstr>Binary Tree with Pre-computed Samples</vt:lpstr>
      <vt:lpstr>Binary Tree with Pre-computed Samples</vt:lpstr>
      <vt:lpstr>Binary Tree with Pre-computed Samples</vt:lpstr>
      <vt:lpstr>Binary Tree with Pre-computed Samples</vt:lpstr>
      <vt:lpstr>Binary Tree with Pre-computed Samples</vt:lpstr>
      <vt:lpstr>Binary Tree with Pre-computed Samples</vt:lpstr>
      <vt:lpstr>Two Tables: R_1 (A,B)⋈R_2 (B,C)</vt:lpstr>
      <vt:lpstr>Sampling Joins: Open Problems</vt:lpstr>
      <vt:lpstr>Two Tables: COUNT, No Pre-computation</vt:lpstr>
      <vt:lpstr>A Running Example</vt:lpstr>
      <vt:lpstr>Join as a Graph</vt:lpstr>
      <vt:lpstr>Sampling by Random Walks</vt:lpstr>
      <vt:lpstr>Sampling by Random Walks</vt:lpstr>
      <vt:lpstr>Sampling by Random Walks</vt:lpstr>
      <vt:lpstr>Sampling by Random Walks</vt:lpstr>
      <vt:lpstr>Open Problem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15</dc:title>
  <dc:creator>Graham</dc:creator>
  <cp:lastModifiedBy>yike</cp:lastModifiedBy>
  <cp:revision>680</cp:revision>
  <dcterms:created xsi:type="dcterms:W3CDTF">2006-07-13T03:34:23Z</dcterms:created>
  <dcterms:modified xsi:type="dcterms:W3CDTF">2017-05-16T15:38:54Z</dcterms:modified>
</cp:coreProperties>
</file>