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3" r:id="rId2"/>
  </p:sldMasterIdLst>
  <p:notesMasterIdLst>
    <p:notesMasterId r:id="rId36"/>
  </p:notesMasterIdLst>
  <p:sldIdLst>
    <p:sldId id="256" r:id="rId3"/>
    <p:sldId id="577" r:id="rId4"/>
    <p:sldId id="310" r:id="rId5"/>
    <p:sldId id="590" r:id="rId6"/>
    <p:sldId id="591" r:id="rId7"/>
    <p:sldId id="592" r:id="rId8"/>
    <p:sldId id="398" r:id="rId9"/>
    <p:sldId id="450" r:id="rId10"/>
    <p:sldId id="355" r:id="rId11"/>
    <p:sldId id="379" r:id="rId12"/>
    <p:sldId id="593" r:id="rId13"/>
    <p:sldId id="356" r:id="rId14"/>
    <p:sldId id="357" r:id="rId15"/>
    <p:sldId id="358" r:id="rId16"/>
    <p:sldId id="489" r:id="rId17"/>
    <p:sldId id="360" r:id="rId18"/>
    <p:sldId id="581" r:id="rId19"/>
    <p:sldId id="367" r:id="rId20"/>
    <p:sldId id="389" r:id="rId21"/>
    <p:sldId id="419" r:id="rId22"/>
    <p:sldId id="420" r:id="rId23"/>
    <p:sldId id="421" r:id="rId24"/>
    <p:sldId id="422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4" r:id="rId34"/>
    <p:sldId id="41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B3803"/>
    <a:srgbClr val="9B2905"/>
    <a:srgbClr val="22E85F"/>
    <a:srgbClr val="9298A0"/>
    <a:srgbClr val="F2A640"/>
    <a:srgbClr val="FFFF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82" autoAdjust="0"/>
    <p:restoredTop sz="93750" autoAdjust="0"/>
  </p:normalViewPr>
  <p:slideViewPr>
    <p:cSldViewPr snapToGrid="0">
      <p:cViewPr varScale="1">
        <p:scale>
          <a:sx n="105" d="100"/>
          <a:sy n="105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8.wmf"/><Relationship Id="rId1" Type="http://schemas.openxmlformats.org/officeDocument/2006/relationships/image" Target="../media/image40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8.wmf"/><Relationship Id="rId1" Type="http://schemas.openxmlformats.org/officeDocument/2006/relationships/image" Target="../media/image45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96B76-1E61-4BDC-A536-B95B5FF9DDE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8159F-7FD8-45A5-AD3F-89715A1B2219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6BFDB-EB0E-4D7C-9B35-3A5E4FF84E72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7793B-1F0A-4315-8933-2535977D9C65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57C-8668-414C-9177-19144D18FCD4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91AA2-CB13-4128-ADCC-273CF9144F9F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45EFC-C50F-434F-BB31-051665BE30FC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F4FA1-6BFF-4900-BC9C-1DA1519E45C3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C2EAD-3B07-48C3-8AAB-F1590639DE71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DE0A4-2FD7-4053-8914-1907B2DBC445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7E466-9389-487F-9E39-4ABBDD1D2D37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E97DE-3122-43CF-BF2D-C8B181853742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09146-4053-49A2-A8C8-B0E6276DEE59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EEC5B7-9265-4D62-ADEE-6A816ECC07C7}" type="slidenum">
              <a:rPr lang="zh-CN" altLang="en-US" sz="1200"/>
              <a:pPr algn="r"/>
              <a:t>24</a:t>
            </a:fld>
            <a:endParaRPr lang="en-US" altLang="zh-CN" sz="12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C8319A-71B2-42C7-B02B-90CCDDB670C2}" type="slidenum">
              <a:rPr lang="zh-CN" altLang="en-US" sz="1200"/>
              <a:pPr algn="r"/>
              <a:t>25</a:t>
            </a:fld>
            <a:endParaRPr lang="en-US" altLang="zh-CN" sz="12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E4C92F-89CE-45FE-A77E-B9D4B026B5ED}" type="slidenum">
              <a:rPr lang="zh-CN" altLang="en-US" sz="1200"/>
              <a:pPr algn="r"/>
              <a:t>26</a:t>
            </a:fld>
            <a:endParaRPr lang="en-US" altLang="zh-CN" sz="120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2BDE43-8EDD-4BBA-B1FA-75DF15D22FE9}" type="slidenum">
              <a:rPr lang="zh-CN" altLang="en-US" sz="1200"/>
              <a:pPr algn="r"/>
              <a:t>27</a:t>
            </a:fld>
            <a:endParaRPr lang="en-US" altLang="zh-CN" sz="120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B68D5A-427B-4B70-8B51-5CD7C3AD6025}" type="slidenum">
              <a:rPr lang="zh-CN" altLang="en-US" sz="1200"/>
              <a:pPr algn="r"/>
              <a:t>28</a:t>
            </a:fld>
            <a:endParaRPr lang="en-US" altLang="zh-CN" sz="120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6ED131-CD7D-4E48-9630-571C41CFEC40}" type="slidenum">
              <a:rPr lang="zh-CN" altLang="en-US" sz="1200"/>
              <a:pPr algn="r"/>
              <a:t>29</a:t>
            </a:fld>
            <a:endParaRPr lang="en-US" altLang="zh-CN" sz="120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2D9168-BECE-41CF-A252-2C78C631C635}" type="slidenum">
              <a:rPr lang="zh-CN" altLang="en-US" sz="1200"/>
              <a:pPr algn="r"/>
              <a:t>30</a:t>
            </a:fld>
            <a:endParaRPr lang="en-US" altLang="zh-CN" sz="120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248FAF-8E39-44B4-AB7E-50FEA249DB83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DD9C2-45C1-4D75-9EB6-C04AFC8D1CB3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241AFA-F8D6-4105-8F53-F1E69BD35E7E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7F948E-F644-45C4-8BC0-2ED943B78036}" type="slidenum">
              <a:rPr lang="zh-CN" altLang="en-US" sz="1200"/>
              <a:pPr algn="r"/>
              <a:t>5</a:t>
            </a:fld>
            <a:endParaRPr lang="en-US" altLang="zh-CN" sz="120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92DDA-8D85-43BD-AB68-DCB89533A2D7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51F7D-E2F2-4ECD-97C2-48D71BFF94A9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7A4CD-58A6-4182-B311-6D07836E06E3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02159-B660-4F27-A244-B5C89FB20604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69BC1-D653-4463-B926-051A00164299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blackWhite">
          <a:xfrm>
            <a:off x="0" y="0"/>
            <a:ext cx="9140825" cy="169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blackWhite">
          <a:xfrm>
            <a:off x="0" y="5164138"/>
            <a:ext cx="9140825" cy="169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2006600" y="1287463"/>
            <a:ext cx="5765800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  <a:defRPr/>
            </a:pPr>
            <a:r>
              <a:rPr lang="en-US" altLang="en-US" sz="1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Computer Science Department, Boston University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black">
          <a:xfrm flipV="1">
            <a:off x="1849438" y="3592513"/>
            <a:ext cx="0" cy="155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black">
          <a:xfrm flipV="1">
            <a:off x="1849438" y="1362075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 descr="plain_ba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4816475"/>
            <a:ext cx="64754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u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096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390525" y="2493963"/>
            <a:ext cx="7954963" cy="917575"/>
          </a:xfr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821113"/>
            <a:ext cx="64008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chemeClr val="accent2"/>
                </a:solidFill>
              </a:defRPr>
            </a:lvl1pPr>
          </a:lstStyle>
          <a:p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5D7C-7204-4E5C-B2AE-2E419903E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871538"/>
            <a:ext cx="2076450" cy="480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871538"/>
            <a:ext cx="6078537" cy="480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8232-D765-4A2E-A237-979EBCF65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C0DC-ED39-4EDF-987D-85DE7CF6F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03650"/>
            <a:ext cx="3811588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28DE-1781-4464-9F82-7AAF3F72B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D7DC-AE6A-4919-9AD0-E1F55290C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6A85-7145-44A6-BE7A-82FF77C6E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BB507AA1-6B5D-463F-96A8-3B2E110871A1}" type="datetimeFigureOut">
              <a:rPr lang="zh-CN" altLang="en-US"/>
              <a:pPr/>
              <a:t>2008-4-21</a:t>
            </a:fld>
            <a:endParaRPr lang="en-US" altLang="zh-CN" sz="1600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fld id="{4743DC89-588C-4D37-B943-41B87CF93D6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BDEDA-7726-4C78-8EF4-076AFAE86FB1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9E22-BC1C-43B5-BAA7-2A3EA2D3A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477C19D6-9175-409C-BCB8-642666B9D58F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0021-AD07-4976-B199-E3F0BEBF6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29411-8AC3-4EAF-AA31-2B5A349CD0AC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FD9E-3E9B-48DA-8EBD-199D8753D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34AF0-B906-4957-B199-BEEF816C1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67D5-444B-44CC-B4B7-408C379BA121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3EEA-F4FD-4ABB-AD47-79810A01D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C83AA-8B8F-4B84-8B53-6E6315899EFB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7466-EBC7-48D5-A21A-B403F780F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D1C9B-E5A2-43B7-9132-FF18F05A067E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57CA-5FFC-479E-8772-776C1C5E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396BA-D04D-440B-9C37-BE60607B30D0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3BAD-49F2-459F-9EF2-7D98CAB01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846B1-4975-4207-B62B-29060138D1A7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1477-5FF7-44E1-8F99-DB857EE43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8BB86-CE3A-4508-8FD2-EA1C7D4C27E6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E316-2D98-49B3-AB38-2451496C3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300" y="6589713"/>
            <a:ext cx="7302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41E8D-979A-4520-9398-6863BF7A8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03650"/>
            <a:ext cx="3811588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4300" y="6589713"/>
            <a:ext cx="7302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28CC-DA13-49A8-B860-477C91BEB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300" y="6589713"/>
            <a:ext cx="7302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45E7-2625-40FD-9DAD-B957D75DB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fld id="{C234A267-413F-44FF-B580-28A4FC643F30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8AA003-1AC9-4CBD-9F1E-FBDDEB331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B7CF-6DE0-40BE-A401-60BF210BC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C5B2-91A1-4279-968A-256BF9AAB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7C5-4F40-4E8E-BB9A-290F18D50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DF66-FF34-4E9E-8CA8-4BB23FDBF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337C-58CD-4AEB-959A-3FF5A5C53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1922-3AB1-48DD-9AB9-6E8635FC7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E6979-D4F9-48C1-9F0D-CB28E8D41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blackWhite">
          <a:xfrm>
            <a:off x="0" y="0"/>
            <a:ext cx="9140825" cy="38417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6413"/>
            <a:ext cx="77755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black">
          <a:xfrm>
            <a:off x="990600" y="1588"/>
            <a:ext cx="574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8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Query and Data Security for the Data Publishing Model</a:t>
            </a:r>
            <a:endParaRPr lang="en-US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black">
          <a:xfrm>
            <a:off x="990600" y="147638"/>
            <a:ext cx="0" cy="2349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black">
          <a:xfrm>
            <a:off x="990600" y="6470650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4300" y="6589713"/>
            <a:ext cx="730250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6D6B4-95CD-4D2E-87F9-14F824960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2000">
          <a:solidFill>
            <a:schemeClr val="tx1"/>
          </a:solidFill>
          <a:latin typeface="+mn-lt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66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fld id="{B5036A88-FD06-4801-9E64-D810F8F0F165}" type="datetimeFigureOut">
              <a:rPr lang="zh-CN" altLang="en-US"/>
              <a:pPr/>
              <a:t>2008-4-21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5B25AE-50AD-4A42-A147-AD5DED11B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6" r:id="rId2"/>
    <p:sldLayoutId id="2147483763" r:id="rId3"/>
    <p:sldLayoutId id="2147483757" r:id="rId4"/>
    <p:sldLayoutId id="2147483758" r:id="rId5"/>
    <p:sldLayoutId id="2147483764" r:id="rId6"/>
    <p:sldLayoutId id="2147483765" r:id="rId7"/>
    <p:sldLayoutId id="2147483766" r:id="rId8"/>
    <p:sldLayoutId id="2147483759" r:id="rId9"/>
    <p:sldLayoutId id="2147483767" r:id="rId10"/>
    <p:sldLayoutId id="2147483768" r:id="rId11"/>
    <p:sldLayoutId id="2147483769" r:id="rId12"/>
    <p:sldLayoutId id="2147483770" r:id="rId13"/>
    <p:sldLayoutId id="214748376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j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2160588"/>
            <a:ext cx="8991600" cy="765175"/>
          </a:xfrm>
        </p:spPr>
        <p:txBody>
          <a:bodyPr/>
          <a:lstStyle/>
          <a:p>
            <a:pPr algn="ctr" eaLnBrk="1" hangingPunct="1"/>
            <a:r>
              <a:rPr lang="en-US" altLang="zh-CN" b="1" smtClean="0"/>
              <a:t>Query Assurance on Data Streams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3581400"/>
            <a:ext cx="7086600" cy="1524000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宋体" pitchFamily="2" charset="-122"/>
              </a:rPr>
              <a:t>Ke Yi (AT&amp;T Labs, now at HKUST)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Feifei Li (Boston U, now at Florida State)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Marios Hadjieleftheriou (AT&amp;T Labs)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Divesh Srivastava (AT&amp;T Labs)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George Kollios (Boston 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38125" y="419100"/>
            <a:ext cx="8540750" cy="609600"/>
          </a:xfrm>
        </p:spPr>
        <p:txBody>
          <a:bodyPr anchor="ctr"/>
          <a:lstStyle/>
          <a:p>
            <a:pPr eaLnBrk="1" hangingPunct="1"/>
            <a:r>
              <a:rPr lang="en-US" altLang="zh-CN" smtClean="0"/>
              <a:t>Information Security Issues</a:t>
            </a:r>
            <a:endParaRPr lang="el-G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818015-F905-4130-B3E0-6B6AB6CC4CDE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marL="342900" indent="-342900" eaLnBrk="1" hangingPunct="1"/>
            <a:r>
              <a:rPr lang="en-US" altLang="zh-CN" smtClean="0">
                <a:ea typeface="宋体" pitchFamily="2" charset="-122"/>
              </a:rPr>
              <a:t>The third-party (server) cannot be trusted</a:t>
            </a:r>
          </a:p>
          <a:p>
            <a:pPr marL="342900" indent="-342900" eaLnBrk="1" hangingPunct="1"/>
            <a:endParaRPr lang="en-US" altLang="zh-CN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sz="2400" smtClean="0">
                <a:ea typeface="宋体" pitchFamily="2" charset="-122"/>
              </a:rPr>
              <a:t>Lazy service provider</a:t>
            </a:r>
          </a:p>
          <a:p>
            <a:pPr marL="742950" lvl="1" indent="-285750" eaLnBrk="1" hangingPunct="1"/>
            <a:endParaRPr lang="en-US" altLang="zh-CN" sz="2400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sz="2400" smtClean="0">
                <a:ea typeface="宋体" pitchFamily="2" charset="-122"/>
              </a:rPr>
              <a:t>Malicious intent</a:t>
            </a:r>
          </a:p>
          <a:p>
            <a:pPr marL="742950" lvl="1" indent="-285750" eaLnBrk="1" hangingPunct="1"/>
            <a:endParaRPr lang="en-US" altLang="zh-CN" sz="2400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sz="2400" smtClean="0">
                <a:ea typeface="宋体" pitchFamily="2" charset="-122"/>
              </a:rPr>
              <a:t>Compromised equipment</a:t>
            </a:r>
          </a:p>
          <a:p>
            <a:pPr marL="742950" lvl="1" indent="-285750" eaLnBrk="1" hangingPunct="1"/>
            <a:endParaRPr lang="en-US" altLang="zh-CN" sz="2400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sz="2400" smtClean="0">
                <a:ea typeface="宋体" pitchFamily="2" charset="-122"/>
              </a:rPr>
              <a:t>Unintentional errors (e.g. bugs)</a:t>
            </a:r>
          </a:p>
          <a:p>
            <a:pPr marL="342900" indent="-342900" eaLnBrk="1" hangingPunct="1"/>
            <a:endParaRPr lang="en-US" altLang="zh-CN" smtClean="0">
              <a:ea typeface="宋体" pitchFamily="2" charset="-122"/>
            </a:endParaRPr>
          </a:p>
          <a:p>
            <a:pPr marL="742950" lvl="1" indent="-285750" eaLnBrk="1" hangingPunct="1"/>
            <a:endParaRPr 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Solution </a:t>
            </a:r>
            <a:r>
              <a:rPr lang="en-US" sz="2000" smtClean="0"/>
              <a:t>[Sion, VLDB 05]</a:t>
            </a:r>
          </a:p>
        </p:txBody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Accumulate </a:t>
            </a:r>
            <a:r>
              <a:rPr lang="en-US" i="1" smtClean="0"/>
              <a:t>b</a:t>
            </a:r>
            <a:r>
              <a:rPr lang="en-US" smtClean="0"/>
              <a:t> queries</a:t>
            </a:r>
          </a:p>
          <a:p>
            <a:pPr>
              <a:lnSpc>
                <a:spcPct val="90000"/>
              </a:lnSpc>
            </a:pPr>
            <a:r>
              <a:rPr lang="en-US" smtClean="0"/>
              <a:t>The owner computes </a:t>
            </a:r>
            <a:r>
              <a:rPr lang="en-US" i="1" smtClean="0"/>
              <a:t>r</a:t>
            </a:r>
            <a:r>
              <a:rPr lang="en-US" smtClean="0"/>
              <a:t> of them itself</a:t>
            </a:r>
          </a:p>
          <a:p>
            <a:pPr>
              <a:lnSpc>
                <a:spcPct val="90000"/>
              </a:lnSpc>
            </a:pPr>
            <a:r>
              <a:rPr lang="en-US" smtClean="0"/>
              <a:t>Compute the hashes of these results, with some fake ones</a:t>
            </a:r>
          </a:p>
          <a:p>
            <a:pPr>
              <a:lnSpc>
                <a:spcPct val="90000"/>
              </a:lnSpc>
            </a:pPr>
            <a:r>
              <a:rPr lang="en-US" smtClean="0"/>
              <a:t>Ask the server to identify these </a:t>
            </a:r>
            <a:r>
              <a:rPr lang="en-US" i="1" smtClean="0"/>
              <a:t>r</a:t>
            </a:r>
            <a:r>
              <a:rPr lang="en-US" smtClean="0"/>
              <a:t> queries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Problems: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Can only prevent (very) lazy service provider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How about malicious attacks?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Need to accumulate enough queries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What if there is only one query?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High cost: </a:t>
            </a:r>
            <a:r>
              <a:rPr lang="en-US" i="1" smtClean="0">
                <a:solidFill>
                  <a:srgbClr val="9B2905"/>
                </a:solidFill>
              </a:rPr>
              <a:t>r</a:t>
            </a:r>
            <a:r>
              <a:rPr lang="en-US" smtClean="0">
                <a:solidFill>
                  <a:srgbClr val="9B2905"/>
                </a:solidFill>
              </a:rPr>
              <a:t> queries need to processed locally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B2905"/>
                </a:solidFill>
              </a:rPr>
              <a:t>High failure probability: 10%-30% (typically)</a:t>
            </a:r>
            <a:endParaRPr lang="en-US" i="1" smtClean="0">
              <a:solidFill>
                <a:srgbClr val="9B2905"/>
              </a:solidFill>
            </a:endParaRP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3988" y="690563"/>
            <a:ext cx="8245475" cy="498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Continuous Query Verification: </a:t>
            </a:r>
            <a:r>
              <a:rPr lang="en-US" dirty="0" err="1"/>
              <a:t>CQV</a:t>
            </a:r>
            <a:endParaRPr lang="en-US" dirty="0"/>
          </a:p>
        </p:txBody>
      </p:sp>
      <p:graphicFrame>
        <p:nvGraphicFramePr>
          <p:cNvPr id="567358" name="Object 62"/>
          <p:cNvGraphicFramePr>
            <a:graphicFrameLocks noChangeAspect="1"/>
          </p:cNvGraphicFramePr>
          <p:nvPr>
            <p:ph sz="quarter" idx="1"/>
          </p:nvPr>
        </p:nvGraphicFramePr>
        <p:xfrm>
          <a:off x="498475" y="4994275"/>
          <a:ext cx="449263" cy="449263"/>
        </p:xfrm>
        <a:graphic>
          <a:graphicData uri="http://schemas.openxmlformats.org/presentationml/2006/ole">
            <p:oleObj spid="_x0000_s12290" name="Equation" r:id="rId4" imgW="177480" imgH="177480" progId="Equation.3">
              <p:embed/>
            </p:oleObj>
          </a:graphicData>
        </a:graphic>
      </p:graphicFrame>
      <p:sp>
        <p:nvSpPr>
          <p:cNvPr id="1229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20A2541-E42B-47CB-BC56-70EA3D0C576E}" type="slidenum">
              <a:rPr lang="en-US" altLang="en-US" smtClean="0">
                <a:latin typeface="Arial" charset="0"/>
                <a:cs typeface="Arial" charset="0"/>
              </a:rPr>
              <a:pPr/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11430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457200" y="3657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V</a:t>
            </a:r>
            <a:endParaRPr lang="en-US" altLang="zh-CN" sz="2400" baseline="30000">
              <a:ea typeface="宋体" pitchFamily="2" charset="-122"/>
            </a:endParaRPr>
          </a:p>
        </p:txBody>
      </p:sp>
      <p:sp>
        <p:nvSpPr>
          <p:cNvPr id="567302" name="Rectangle 6"/>
          <p:cNvSpPr>
            <a:spLocks noChangeArrowheads="1"/>
          </p:cNvSpPr>
          <p:nvPr/>
        </p:nvSpPr>
        <p:spPr bwMode="auto">
          <a:xfrm>
            <a:off x="16002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03" name="Rectangle 7"/>
          <p:cNvSpPr>
            <a:spLocks noChangeArrowheads="1"/>
          </p:cNvSpPr>
          <p:nvPr/>
        </p:nvSpPr>
        <p:spPr bwMode="auto">
          <a:xfrm>
            <a:off x="20574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58674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05" name="Rectangle 9"/>
          <p:cNvSpPr>
            <a:spLocks noChangeArrowheads="1"/>
          </p:cNvSpPr>
          <p:nvPr/>
        </p:nvSpPr>
        <p:spPr bwMode="auto">
          <a:xfrm>
            <a:off x="2514600" y="3657600"/>
            <a:ext cx="33528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>
                <a:ea typeface="宋体" pitchFamily="2" charset="-122"/>
              </a:rPr>
              <a:t>…</a:t>
            </a:r>
          </a:p>
        </p:txBody>
      </p:sp>
      <p:sp>
        <p:nvSpPr>
          <p:cNvPr id="567306" name="Text Box 10"/>
          <p:cNvSpPr txBox="1">
            <a:spLocks noChangeArrowheads="1"/>
          </p:cNvSpPr>
          <p:nvPr/>
        </p:nvSpPr>
        <p:spPr bwMode="auto">
          <a:xfrm>
            <a:off x="12192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1</a:t>
            </a:r>
          </a:p>
        </p:txBody>
      </p:sp>
      <p:sp>
        <p:nvSpPr>
          <p:cNvPr id="567307" name="Text Box 11"/>
          <p:cNvSpPr txBox="1">
            <a:spLocks noChangeArrowheads="1"/>
          </p:cNvSpPr>
          <p:nvPr/>
        </p:nvSpPr>
        <p:spPr bwMode="auto">
          <a:xfrm>
            <a:off x="16764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2</a:t>
            </a:r>
          </a:p>
        </p:txBody>
      </p:sp>
      <p:sp>
        <p:nvSpPr>
          <p:cNvPr id="567308" name="Text Box 12"/>
          <p:cNvSpPr txBox="1">
            <a:spLocks noChangeArrowheads="1"/>
          </p:cNvSpPr>
          <p:nvPr/>
        </p:nvSpPr>
        <p:spPr bwMode="auto">
          <a:xfrm>
            <a:off x="21336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3</a:t>
            </a:r>
          </a:p>
        </p:txBody>
      </p:sp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59436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n</a:t>
            </a:r>
          </a:p>
        </p:txBody>
      </p:sp>
      <p:sp>
        <p:nvSpPr>
          <p:cNvPr id="567310" name="Rectangle 14"/>
          <p:cNvSpPr>
            <a:spLocks noChangeArrowheads="1"/>
          </p:cNvSpPr>
          <p:nvPr/>
        </p:nvSpPr>
        <p:spPr bwMode="auto">
          <a:xfrm>
            <a:off x="11430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9</a:t>
            </a:r>
          </a:p>
        </p:txBody>
      </p:sp>
      <p:sp>
        <p:nvSpPr>
          <p:cNvPr id="567311" name="Rectangle 15"/>
          <p:cNvSpPr>
            <a:spLocks noChangeArrowheads="1"/>
          </p:cNvSpPr>
          <p:nvPr/>
        </p:nvSpPr>
        <p:spPr bwMode="auto">
          <a:xfrm>
            <a:off x="32004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12" name="Text Box 16"/>
          <p:cNvSpPr txBox="1">
            <a:spLocks noChangeArrowheads="1"/>
          </p:cNvSpPr>
          <p:nvPr/>
        </p:nvSpPr>
        <p:spPr bwMode="auto">
          <a:xfrm>
            <a:off x="32766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i</a:t>
            </a:r>
          </a:p>
        </p:txBody>
      </p:sp>
      <p:sp>
        <p:nvSpPr>
          <p:cNvPr id="567313" name="Rectangle 17"/>
          <p:cNvSpPr>
            <a:spLocks noChangeArrowheads="1"/>
          </p:cNvSpPr>
          <p:nvPr/>
        </p:nvSpPr>
        <p:spPr bwMode="auto">
          <a:xfrm>
            <a:off x="32004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sp>
        <p:nvSpPr>
          <p:cNvPr id="567314" name="Rectangle 18"/>
          <p:cNvSpPr>
            <a:spLocks noChangeArrowheads="1"/>
          </p:cNvSpPr>
          <p:nvPr/>
        </p:nvSpPr>
        <p:spPr bwMode="auto">
          <a:xfrm>
            <a:off x="1143000" y="3657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2</a:t>
            </a:r>
          </a:p>
        </p:txBody>
      </p:sp>
      <p:sp>
        <p:nvSpPr>
          <p:cNvPr id="12312" name="Rectangle 19"/>
          <p:cNvSpPr>
            <a:spLocks noChangeArrowheads="1"/>
          </p:cNvSpPr>
          <p:nvPr/>
        </p:nvSpPr>
        <p:spPr bwMode="auto">
          <a:xfrm>
            <a:off x="1524000" y="16764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9</a:t>
            </a:r>
          </a:p>
        </p:txBody>
      </p:sp>
      <p:sp>
        <p:nvSpPr>
          <p:cNvPr id="12313" name="Rectangle 20"/>
          <p:cNvSpPr>
            <a:spLocks noChangeArrowheads="1"/>
          </p:cNvSpPr>
          <p:nvPr/>
        </p:nvSpPr>
        <p:spPr bwMode="auto">
          <a:xfrm>
            <a:off x="2133600" y="16764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7</a:t>
            </a:r>
          </a:p>
        </p:txBody>
      </p:sp>
      <p:sp>
        <p:nvSpPr>
          <p:cNvPr id="12314" name="Text Box 21"/>
          <p:cNvSpPr txBox="1">
            <a:spLocks noChangeArrowheads="1"/>
          </p:cNvSpPr>
          <p:nvPr/>
        </p:nvSpPr>
        <p:spPr bwMode="auto">
          <a:xfrm>
            <a:off x="8382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S</a:t>
            </a:r>
          </a:p>
        </p:txBody>
      </p:sp>
      <p:sp>
        <p:nvSpPr>
          <p:cNvPr id="12315" name="Rectangle 22"/>
          <p:cNvSpPr>
            <a:spLocks noChangeArrowheads="1"/>
          </p:cNvSpPr>
          <p:nvPr/>
        </p:nvSpPr>
        <p:spPr bwMode="auto">
          <a:xfrm>
            <a:off x="2743200" y="16764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sp>
        <p:nvSpPr>
          <p:cNvPr id="12316" name="Rectangle 25"/>
          <p:cNvSpPr>
            <a:spLocks noChangeArrowheads="1"/>
          </p:cNvSpPr>
          <p:nvPr/>
        </p:nvSpPr>
        <p:spPr bwMode="auto">
          <a:xfrm>
            <a:off x="3352800" y="16764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ahoma" pitchFamily="34" charset="0"/>
                <a:ea typeface="宋体" pitchFamily="2" charset="-122"/>
              </a:rPr>
              <a:t>…</a:t>
            </a:r>
          </a:p>
        </p:txBody>
      </p:sp>
      <p:cxnSp>
        <p:nvCxnSpPr>
          <p:cNvPr id="567322" name="AutoShape 26"/>
          <p:cNvCxnSpPr>
            <a:cxnSpLocks noChangeShapeType="1"/>
            <a:stCxn id="12315" idx="2"/>
          </p:cNvCxnSpPr>
          <p:nvPr/>
        </p:nvCxnSpPr>
        <p:spPr bwMode="auto">
          <a:xfrm>
            <a:off x="30480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18" name="Text Box 28"/>
          <p:cNvSpPr txBox="1">
            <a:spLocks noChangeArrowheads="1"/>
          </p:cNvSpPr>
          <p:nvPr/>
        </p:nvSpPr>
        <p:spPr bwMode="auto">
          <a:xfrm>
            <a:off x="1524000" y="13716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T=1</a:t>
            </a:r>
          </a:p>
        </p:txBody>
      </p:sp>
      <p:sp>
        <p:nvSpPr>
          <p:cNvPr id="12319" name="Text Box 29"/>
          <p:cNvSpPr txBox="1">
            <a:spLocks noChangeArrowheads="1"/>
          </p:cNvSpPr>
          <p:nvPr/>
        </p:nvSpPr>
        <p:spPr bwMode="auto">
          <a:xfrm>
            <a:off x="2209800" y="13716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T=2</a:t>
            </a:r>
          </a:p>
        </p:txBody>
      </p:sp>
      <p:sp>
        <p:nvSpPr>
          <p:cNvPr id="12320" name="Text Box 30"/>
          <p:cNvSpPr txBox="1">
            <a:spLocks noChangeArrowheads="1"/>
          </p:cNvSpPr>
          <p:nvPr/>
        </p:nvSpPr>
        <p:spPr bwMode="auto">
          <a:xfrm>
            <a:off x="2743200" y="13716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T=3</a:t>
            </a:r>
          </a:p>
        </p:txBody>
      </p:sp>
      <p:cxnSp>
        <p:nvCxnSpPr>
          <p:cNvPr id="567329" name="AutoShape 33"/>
          <p:cNvCxnSpPr>
            <a:cxnSpLocks noChangeShapeType="1"/>
          </p:cNvCxnSpPr>
          <p:nvPr/>
        </p:nvCxnSpPr>
        <p:spPr bwMode="auto">
          <a:xfrm>
            <a:off x="18288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7330" name="AutoShape 34"/>
          <p:cNvCxnSpPr>
            <a:cxnSpLocks noChangeShapeType="1"/>
          </p:cNvCxnSpPr>
          <p:nvPr/>
        </p:nvCxnSpPr>
        <p:spPr bwMode="auto">
          <a:xfrm>
            <a:off x="24384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7332" name="Text Box 36"/>
          <p:cNvSpPr txBox="1">
            <a:spLocks noChangeArrowheads="1"/>
          </p:cNvSpPr>
          <p:nvPr/>
        </p:nvSpPr>
        <p:spPr bwMode="auto">
          <a:xfrm>
            <a:off x="2438400" y="2971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Update V</a:t>
            </a:r>
          </a:p>
        </p:txBody>
      </p:sp>
      <p:sp>
        <p:nvSpPr>
          <p:cNvPr id="567333" name="AutoShape 37"/>
          <p:cNvSpPr>
            <a:spLocks noChangeArrowheads="1"/>
          </p:cNvSpPr>
          <p:nvPr/>
        </p:nvSpPr>
        <p:spPr bwMode="auto">
          <a:xfrm>
            <a:off x="7543800" y="3581400"/>
            <a:ext cx="533400" cy="6858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67334" name="Text Box 38"/>
          <p:cNvSpPr txBox="1">
            <a:spLocks noChangeArrowheads="1"/>
          </p:cNvSpPr>
          <p:nvPr/>
        </p:nvSpPr>
        <p:spPr bwMode="auto">
          <a:xfrm>
            <a:off x="75438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X</a:t>
            </a:r>
            <a:r>
              <a:rPr lang="en-US" altLang="zh-CN" sz="2400" baseline="30000">
                <a:ea typeface="宋体" pitchFamily="2" charset="-122"/>
              </a:rPr>
              <a:t>T</a:t>
            </a:r>
          </a:p>
        </p:txBody>
      </p:sp>
      <p:sp>
        <p:nvSpPr>
          <p:cNvPr id="567335" name="Text Box 39"/>
          <p:cNvSpPr txBox="1">
            <a:spLocks noChangeArrowheads="1"/>
          </p:cNvSpPr>
          <p:nvPr/>
        </p:nvSpPr>
        <p:spPr bwMode="auto">
          <a:xfrm>
            <a:off x="73152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Synopsis</a:t>
            </a:r>
          </a:p>
        </p:txBody>
      </p:sp>
      <p:cxnSp>
        <p:nvCxnSpPr>
          <p:cNvPr id="567337" name="AutoShape 41"/>
          <p:cNvCxnSpPr>
            <a:cxnSpLocks noChangeShapeType="1"/>
            <a:stCxn id="12312" idx="2"/>
            <a:endCxn id="567333" idx="0"/>
          </p:cNvCxnSpPr>
          <p:nvPr/>
        </p:nvCxnSpPr>
        <p:spPr bwMode="auto">
          <a:xfrm rot="16200000" flipH="1">
            <a:off x="4133850" y="-95250"/>
            <a:ext cx="1371600" cy="5981700"/>
          </a:xfrm>
          <a:prstGeom prst="curvedConnector3">
            <a:avLst>
              <a:gd name="adj1" fmla="val 40505"/>
            </a:avLst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567338" name="AutoShape 42"/>
          <p:cNvCxnSpPr>
            <a:cxnSpLocks noChangeShapeType="1"/>
            <a:stCxn id="12313" idx="2"/>
            <a:endCxn id="567333" idx="0"/>
          </p:cNvCxnSpPr>
          <p:nvPr/>
        </p:nvCxnSpPr>
        <p:spPr bwMode="auto">
          <a:xfrm rot="16200000" flipH="1">
            <a:off x="4438650" y="209550"/>
            <a:ext cx="1371600" cy="5372100"/>
          </a:xfrm>
          <a:prstGeom prst="curvedConnector3">
            <a:avLst>
              <a:gd name="adj1" fmla="val 32519"/>
            </a:avLst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567339" name="AutoShape 43"/>
          <p:cNvCxnSpPr>
            <a:cxnSpLocks noChangeShapeType="1"/>
            <a:stCxn id="12315" idx="2"/>
            <a:endCxn id="567333" idx="0"/>
          </p:cNvCxnSpPr>
          <p:nvPr/>
        </p:nvCxnSpPr>
        <p:spPr bwMode="auto">
          <a:xfrm rot="16200000" flipH="1">
            <a:off x="4743450" y="514350"/>
            <a:ext cx="1371600" cy="4762500"/>
          </a:xfrm>
          <a:prstGeom prst="curvedConnector3">
            <a:avLst>
              <a:gd name="adj1" fmla="val 23954"/>
            </a:avLst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</p:cxnSp>
      <p:sp>
        <p:nvSpPr>
          <p:cNvPr id="567342" name="Text Box 46"/>
          <p:cNvSpPr txBox="1">
            <a:spLocks noChangeArrowheads="1"/>
          </p:cNvSpPr>
          <p:nvPr/>
        </p:nvSpPr>
        <p:spPr bwMode="auto">
          <a:xfrm>
            <a:off x="6781800" y="2057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Update X</a:t>
            </a:r>
          </a:p>
        </p:txBody>
      </p:sp>
      <p:sp>
        <p:nvSpPr>
          <p:cNvPr id="567343" name="Rectangle 47"/>
          <p:cNvSpPr>
            <a:spLocks noChangeArrowheads="1"/>
          </p:cNvSpPr>
          <p:nvPr/>
        </p:nvSpPr>
        <p:spPr bwMode="auto">
          <a:xfrm>
            <a:off x="12192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44" name="Text Box 48"/>
          <p:cNvSpPr txBox="1">
            <a:spLocks noChangeArrowheads="1"/>
          </p:cNvSpPr>
          <p:nvPr/>
        </p:nvSpPr>
        <p:spPr bwMode="auto">
          <a:xfrm>
            <a:off x="533400" y="4953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 baseline="30000">
              <a:ea typeface="宋体" pitchFamily="2" charset="-122"/>
            </a:endParaRPr>
          </a:p>
        </p:txBody>
      </p:sp>
      <p:sp>
        <p:nvSpPr>
          <p:cNvPr id="567345" name="Rectangle 49"/>
          <p:cNvSpPr>
            <a:spLocks noChangeArrowheads="1"/>
          </p:cNvSpPr>
          <p:nvPr/>
        </p:nvSpPr>
        <p:spPr bwMode="auto">
          <a:xfrm>
            <a:off x="16764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46" name="Rectangle 50"/>
          <p:cNvSpPr>
            <a:spLocks noChangeArrowheads="1"/>
          </p:cNvSpPr>
          <p:nvPr/>
        </p:nvSpPr>
        <p:spPr bwMode="auto">
          <a:xfrm>
            <a:off x="21336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B3803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567347" name="Rectangle 51"/>
          <p:cNvSpPr>
            <a:spLocks noChangeArrowheads="1"/>
          </p:cNvSpPr>
          <p:nvPr/>
        </p:nvSpPr>
        <p:spPr bwMode="auto">
          <a:xfrm>
            <a:off x="59436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48" name="Rectangle 52"/>
          <p:cNvSpPr>
            <a:spLocks noChangeArrowheads="1"/>
          </p:cNvSpPr>
          <p:nvPr/>
        </p:nvSpPr>
        <p:spPr bwMode="auto">
          <a:xfrm>
            <a:off x="2590800" y="4953000"/>
            <a:ext cx="33528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>
                <a:ea typeface="宋体" pitchFamily="2" charset="-122"/>
              </a:rPr>
              <a:t>…</a:t>
            </a:r>
          </a:p>
        </p:txBody>
      </p:sp>
      <p:sp>
        <p:nvSpPr>
          <p:cNvPr id="567349" name="Text Box 53"/>
          <p:cNvSpPr txBox="1">
            <a:spLocks noChangeArrowheads="1"/>
          </p:cNvSpPr>
          <p:nvPr/>
        </p:nvSpPr>
        <p:spPr bwMode="auto">
          <a:xfrm>
            <a:off x="12954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1</a:t>
            </a:r>
          </a:p>
        </p:txBody>
      </p:sp>
      <p:sp>
        <p:nvSpPr>
          <p:cNvPr id="567350" name="Text Box 54"/>
          <p:cNvSpPr txBox="1">
            <a:spLocks noChangeArrowheads="1"/>
          </p:cNvSpPr>
          <p:nvPr/>
        </p:nvSpPr>
        <p:spPr bwMode="auto">
          <a:xfrm>
            <a:off x="17526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2</a:t>
            </a:r>
          </a:p>
        </p:txBody>
      </p:sp>
      <p:sp>
        <p:nvSpPr>
          <p:cNvPr id="567351" name="Text Box 55"/>
          <p:cNvSpPr txBox="1">
            <a:spLocks noChangeArrowheads="1"/>
          </p:cNvSpPr>
          <p:nvPr/>
        </p:nvSpPr>
        <p:spPr bwMode="auto">
          <a:xfrm>
            <a:off x="22098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3</a:t>
            </a:r>
          </a:p>
        </p:txBody>
      </p:sp>
      <p:sp>
        <p:nvSpPr>
          <p:cNvPr id="567352" name="Text Box 56"/>
          <p:cNvSpPr txBox="1">
            <a:spLocks noChangeArrowheads="1"/>
          </p:cNvSpPr>
          <p:nvPr/>
        </p:nvSpPr>
        <p:spPr bwMode="auto">
          <a:xfrm>
            <a:off x="60198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n</a:t>
            </a:r>
          </a:p>
        </p:txBody>
      </p:sp>
      <p:sp>
        <p:nvSpPr>
          <p:cNvPr id="567353" name="Rectangle 57"/>
          <p:cNvSpPr>
            <a:spLocks noChangeArrowheads="1"/>
          </p:cNvSpPr>
          <p:nvPr/>
        </p:nvSpPr>
        <p:spPr bwMode="auto">
          <a:xfrm>
            <a:off x="12192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9</a:t>
            </a:r>
          </a:p>
        </p:txBody>
      </p:sp>
      <p:sp>
        <p:nvSpPr>
          <p:cNvPr id="567354" name="Rectangle 58"/>
          <p:cNvSpPr>
            <a:spLocks noChangeArrowheads="1"/>
          </p:cNvSpPr>
          <p:nvPr/>
        </p:nvSpPr>
        <p:spPr bwMode="auto">
          <a:xfrm>
            <a:off x="32766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567355" name="Text Box 59"/>
          <p:cNvSpPr txBox="1">
            <a:spLocks noChangeArrowheads="1"/>
          </p:cNvSpPr>
          <p:nvPr/>
        </p:nvSpPr>
        <p:spPr bwMode="auto">
          <a:xfrm>
            <a:off x="33528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i</a:t>
            </a:r>
          </a:p>
        </p:txBody>
      </p:sp>
      <p:sp>
        <p:nvSpPr>
          <p:cNvPr id="567356" name="Rectangle 60"/>
          <p:cNvSpPr>
            <a:spLocks noChangeArrowheads="1"/>
          </p:cNvSpPr>
          <p:nvPr/>
        </p:nvSpPr>
        <p:spPr bwMode="auto">
          <a:xfrm>
            <a:off x="32766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B3803"/>
                </a:solidFill>
                <a:ea typeface="宋体" pitchFamily="2" charset="-122"/>
              </a:rPr>
              <a:t>5</a:t>
            </a:r>
          </a:p>
        </p:txBody>
      </p:sp>
      <p:sp>
        <p:nvSpPr>
          <p:cNvPr id="567357" name="Rectangle 61"/>
          <p:cNvSpPr>
            <a:spLocks noChangeArrowheads="1"/>
          </p:cNvSpPr>
          <p:nvPr/>
        </p:nvSpPr>
        <p:spPr bwMode="auto">
          <a:xfrm>
            <a:off x="1219200" y="4953000"/>
            <a:ext cx="4572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2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7391400" y="4800600"/>
            <a:ext cx="1600200" cy="1463675"/>
            <a:chOff x="4656" y="3024"/>
            <a:chExt cx="1008" cy="922"/>
          </a:xfrm>
        </p:grpSpPr>
        <p:graphicFrame>
          <p:nvGraphicFramePr>
            <p:cNvPr id="12293" name="Object 68"/>
            <p:cNvGraphicFramePr>
              <a:graphicFrameLocks noChangeAspect="1"/>
            </p:cNvGraphicFramePr>
            <p:nvPr/>
          </p:nvGraphicFramePr>
          <p:xfrm>
            <a:off x="4992" y="3072"/>
            <a:ext cx="672" cy="277"/>
          </p:xfrm>
          <a:graphic>
            <a:graphicData uri="http://schemas.openxmlformats.org/presentationml/2006/ole">
              <p:oleObj spid="_x0000_s12293" name="Equation" r:id="rId5" imgW="431640" imgH="177480" progId="Equation.3">
                <p:embed/>
              </p:oleObj>
            </a:graphicData>
          </a:graphic>
        </p:graphicFrame>
        <p:graphicFrame>
          <p:nvGraphicFramePr>
            <p:cNvPr id="12294" name="Object 70"/>
            <p:cNvGraphicFramePr>
              <a:graphicFrameLocks noChangeAspect="1"/>
            </p:cNvGraphicFramePr>
            <p:nvPr/>
          </p:nvGraphicFramePr>
          <p:xfrm>
            <a:off x="4656" y="3456"/>
            <a:ext cx="598" cy="305"/>
          </p:xfrm>
          <a:graphic>
            <a:graphicData uri="http://schemas.openxmlformats.org/presentationml/2006/ole">
              <p:oleObj spid="_x0000_s12294" name="VISIO" r:id="rId6" imgW="948960" imgH="483840" progId="Visio.Drawing.11">
                <p:embed/>
              </p:oleObj>
            </a:graphicData>
          </a:graphic>
        </p:graphicFrame>
        <p:sp>
          <p:nvSpPr>
            <p:cNvPr id="12365" name="AutoShape 64"/>
            <p:cNvSpPr>
              <a:spLocks noChangeArrowheads="1"/>
            </p:cNvSpPr>
            <p:nvPr/>
          </p:nvSpPr>
          <p:spPr bwMode="auto">
            <a:xfrm rot="5400000">
              <a:off x="4728" y="3144"/>
              <a:ext cx="384" cy="144"/>
            </a:xfrm>
            <a:custGeom>
              <a:avLst/>
              <a:gdLst>
                <a:gd name="T0" fmla="*/ 5 w 21600"/>
                <a:gd name="T1" fmla="*/ 0 h 21600"/>
                <a:gd name="T2" fmla="*/ 0 w 21600"/>
                <a:gd name="T3" fmla="*/ 0 h 21600"/>
                <a:gd name="T4" fmla="*/ 5 w 21600"/>
                <a:gd name="T5" fmla="*/ 1 h 21600"/>
                <a:gd name="T6" fmla="*/ 7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366" name="Text Box 72"/>
            <p:cNvSpPr txBox="1">
              <a:spLocks noChangeArrowheads="1"/>
            </p:cNvSpPr>
            <p:nvPr/>
          </p:nvSpPr>
          <p:spPr bwMode="auto">
            <a:xfrm>
              <a:off x="4656" y="3696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ea typeface="宋体" pitchFamily="2" charset="-122"/>
                </a:rPr>
                <a:t>Alarm</a:t>
              </a:r>
            </a:p>
          </p:txBody>
        </p:sp>
      </p:grpSp>
      <p:cxnSp>
        <p:nvCxnSpPr>
          <p:cNvPr id="567375" name="AutoShape 79"/>
          <p:cNvCxnSpPr>
            <a:cxnSpLocks noChangeShapeType="1"/>
            <a:endCxn id="567333" idx="1"/>
          </p:cNvCxnSpPr>
          <p:nvPr/>
        </p:nvCxnSpPr>
        <p:spPr bwMode="auto">
          <a:xfrm flipV="1">
            <a:off x="4495800" y="3924300"/>
            <a:ext cx="3048000" cy="1028700"/>
          </a:xfrm>
          <a:prstGeom prst="curvedConnector3">
            <a:avLst>
              <a:gd name="adj1" fmla="val 6625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48" name="Text Box 82"/>
          <p:cNvSpPr txBox="1">
            <a:spLocks noChangeArrowheads="1"/>
          </p:cNvSpPr>
          <p:nvPr/>
        </p:nvSpPr>
        <p:spPr bwMode="auto">
          <a:xfrm>
            <a:off x="609600" y="5881688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 baseline="30000">
              <a:ea typeface="宋体" pitchFamily="2" charset="-122"/>
            </a:endParaRP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93713" y="4962525"/>
            <a:ext cx="6049962" cy="976313"/>
            <a:chOff x="365" y="3705"/>
            <a:chExt cx="3811" cy="615"/>
          </a:xfrm>
        </p:grpSpPr>
        <p:graphicFrame>
          <p:nvGraphicFramePr>
            <p:cNvPr id="12292" name="Object 80"/>
            <p:cNvGraphicFramePr>
              <a:graphicFrameLocks noChangeAspect="1"/>
            </p:cNvGraphicFramePr>
            <p:nvPr/>
          </p:nvGraphicFramePr>
          <p:xfrm>
            <a:off x="365" y="3733"/>
            <a:ext cx="277" cy="278"/>
          </p:xfrm>
          <a:graphic>
            <a:graphicData uri="http://schemas.openxmlformats.org/presentationml/2006/ole">
              <p:oleObj spid="_x0000_s12292" name="Equation" r:id="rId7" imgW="177480" imgH="177480" progId="Equation.3">
                <p:embed/>
              </p:oleObj>
            </a:graphicData>
          </a:graphic>
        </p:graphicFrame>
        <p:sp>
          <p:nvSpPr>
            <p:cNvPr id="12354" name="Rectangle 83"/>
            <p:cNvSpPr>
              <a:spLocks noChangeArrowheads="1"/>
            </p:cNvSpPr>
            <p:nvPr/>
          </p:nvSpPr>
          <p:spPr bwMode="auto">
            <a:xfrm>
              <a:off x="1104" y="3705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>
                  <a:ea typeface="宋体" pitchFamily="2" charset="-122"/>
                </a:rPr>
                <a:t>0</a:t>
              </a:r>
            </a:p>
          </p:txBody>
        </p:sp>
        <p:sp>
          <p:nvSpPr>
            <p:cNvPr id="12355" name="Rectangle 84"/>
            <p:cNvSpPr>
              <a:spLocks noChangeArrowheads="1"/>
            </p:cNvSpPr>
            <p:nvPr/>
          </p:nvSpPr>
          <p:spPr bwMode="auto">
            <a:xfrm>
              <a:off x="1392" y="3705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>
                  <a:ea typeface="宋体" pitchFamily="2" charset="-122"/>
                </a:rPr>
                <a:t>0</a:t>
              </a:r>
            </a:p>
          </p:txBody>
        </p:sp>
        <p:sp>
          <p:nvSpPr>
            <p:cNvPr id="12356" name="Rectangle 85"/>
            <p:cNvSpPr>
              <a:spLocks noChangeArrowheads="1"/>
            </p:cNvSpPr>
            <p:nvPr/>
          </p:nvSpPr>
          <p:spPr bwMode="auto">
            <a:xfrm>
              <a:off x="3792" y="3705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>
                  <a:ea typeface="宋体" pitchFamily="2" charset="-122"/>
                </a:rPr>
                <a:t>0</a:t>
              </a:r>
            </a:p>
          </p:txBody>
        </p:sp>
        <p:sp>
          <p:nvSpPr>
            <p:cNvPr id="12357" name="Rectangle 86"/>
            <p:cNvSpPr>
              <a:spLocks noChangeArrowheads="1"/>
            </p:cNvSpPr>
            <p:nvPr/>
          </p:nvSpPr>
          <p:spPr bwMode="auto">
            <a:xfrm>
              <a:off x="1680" y="3705"/>
              <a:ext cx="2112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600">
                  <a:ea typeface="宋体" pitchFamily="2" charset="-122"/>
                </a:rPr>
                <a:t>…</a:t>
              </a:r>
            </a:p>
          </p:txBody>
        </p:sp>
        <p:sp>
          <p:nvSpPr>
            <p:cNvPr id="12358" name="Text Box 87"/>
            <p:cNvSpPr txBox="1">
              <a:spLocks noChangeArrowheads="1"/>
            </p:cNvSpPr>
            <p:nvPr/>
          </p:nvSpPr>
          <p:spPr bwMode="auto">
            <a:xfrm>
              <a:off x="864" y="4089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ea typeface="宋体" pitchFamily="2" charset="-122"/>
                </a:rPr>
                <a:t>V</a:t>
              </a:r>
              <a:r>
                <a:rPr lang="en-US" altLang="zh-CN" sz="1800" baseline="-25000">
                  <a:ea typeface="宋体" pitchFamily="2" charset="-122"/>
                </a:rPr>
                <a:t>1</a:t>
              </a:r>
            </a:p>
          </p:txBody>
        </p:sp>
        <p:sp>
          <p:nvSpPr>
            <p:cNvPr id="12359" name="Text Box 88"/>
            <p:cNvSpPr txBox="1">
              <a:spLocks noChangeArrowheads="1"/>
            </p:cNvSpPr>
            <p:nvPr/>
          </p:nvSpPr>
          <p:spPr bwMode="auto">
            <a:xfrm>
              <a:off x="1152" y="4089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ea typeface="宋体" pitchFamily="2" charset="-122"/>
                </a:rPr>
                <a:t>V</a:t>
              </a:r>
              <a:r>
                <a:rPr lang="en-US" altLang="zh-CN" sz="1800" baseline="-25000">
                  <a:ea typeface="宋体" pitchFamily="2" charset="-122"/>
                </a:rPr>
                <a:t>2</a:t>
              </a:r>
            </a:p>
          </p:txBody>
        </p:sp>
        <p:sp>
          <p:nvSpPr>
            <p:cNvPr id="12360" name="Text Box 89"/>
            <p:cNvSpPr txBox="1">
              <a:spLocks noChangeArrowheads="1"/>
            </p:cNvSpPr>
            <p:nvPr/>
          </p:nvSpPr>
          <p:spPr bwMode="auto">
            <a:xfrm>
              <a:off x="1440" y="4089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ea typeface="宋体" pitchFamily="2" charset="-122"/>
                </a:rPr>
                <a:t>V</a:t>
              </a:r>
              <a:r>
                <a:rPr lang="en-US" altLang="zh-CN" sz="1800" baseline="-25000">
                  <a:ea typeface="宋体" pitchFamily="2" charset="-122"/>
                </a:rPr>
                <a:t>3</a:t>
              </a:r>
            </a:p>
          </p:txBody>
        </p:sp>
        <p:sp>
          <p:nvSpPr>
            <p:cNvPr id="12361" name="Text Box 90"/>
            <p:cNvSpPr txBox="1">
              <a:spLocks noChangeArrowheads="1"/>
            </p:cNvSpPr>
            <p:nvPr/>
          </p:nvSpPr>
          <p:spPr bwMode="auto">
            <a:xfrm>
              <a:off x="3840" y="4089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ea typeface="宋体" pitchFamily="2" charset="-122"/>
                </a:rPr>
                <a:t>V</a:t>
              </a:r>
              <a:r>
                <a:rPr lang="en-US" altLang="zh-CN" sz="1800" baseline="-25000">
                  <a:ea typeface="宋体" pitchFamily="2" charset="-122"/>
                </a:rPr>
                <a:t>n</a:t>
              </a:r>
            </a:p>
          </p:txBody>
        </p:sp>
        <p:sp>
          <p:nvSpPr>
            <p:cNvPr id="12362" name="Text Box 93"/>
            <p:cNvSpPr txBox="1">
              <a:spLocks noChangeArrowheads="1"/>
            </p:cNvSpPr>
            <p:nvPr/>
          </p:nvSpPr>
          <p:spPr bwMode="auto">
            <a:xfrm>
              <a:off x="2160" y="4089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ea typeface="宋体" pitchFamily="2" charset="-122"/>
                </a:rPr>
                <a:t>V</a:t>
              </a:r>
              <a:r>
                <a:rPr lang="en-US" altLang="zh-CN" sz="1800" baseline="-25000">
                  <a:ea typeface="宋体" pitchFamily="2" charset="-122"/>
                </a:rPr>
                <a:t>i</a:t>
              </a:r>
            </a:p>
          </p:txBody>
        </p:sp>
        <p:sp>
          <p:nvSpPr>
            <p:cNvPr id="12363" name="Rectangle 94"/>
            <p:cNvSpPr>
              <a:spLocks noChangeArrowheads="1"/>
            </p:cNvSpPr>
            <p:nvPr/>
          </p:nvSpPr>
          <p:spPr bwMode="auto">
            <a:xfrm>
              <a:off x="2112" y="3705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>
                  <a:ea typeface="宋体" pitchFamily="2" charset="-122"/>
                </a:rPr>
                <a:t>1</a:t>
              </a:r>
            </a:p>
          </p:txBody>
        </p:sp>
        <p:sp>
          <p:nvSpPr>
            <p:cNvPr id="12364" name="Rectangle 95"/>
            <p:cNvSpPr>
              <a:spLocks noChangeArrowheads="1"/>
            </p:cNvSpPr>
            <p:nvPr/>
          </p:nvSpPr>
          <p:spPr bwMode="auto">
            <a:xfrm>
              <a:off x="816" y="3705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7391400" y="4800600"/>
            <a:ext cx="1354138" cy="1509713"/>
            <a:chOff x="4272" y="384"/>
            <a:chExt cx="853" cy="951"/>
          </a:xfrm>
        </p:grpSpPr>
        <p:graphicFrame>
          <p:nvGraphicFramePr>
            <p:cNvPr id="12291" name="Object 101"/>
            <p:cNvGraphicFramePr>
              <a:graphicFrameLocks noChangeAspect="1"/>
            </p:cNvGraphicFramePr>
            <p:nvPr/>
          </p:nvGraphicFramePr>
          <p:xfrm>
            <a:off x="4763" y="432"/>
            <a:ext cx="362" cy="277"/>
          </p:xfrm>
          <a:graphic>
            <a:graphicData uri="http://schemas.openxmlformats.org/presentationml/2006/ole">
              <p:oleObj spid="_x0000_s12291" name="Equation" r:id="rId8" imgW="215640" imgH="164880" progId="Equation.3">
                <p:embed/>
              </p:oleObj>
            </a:graphicData>
          </a:graphic>
        </p:graphicFrame>
        <p:sp>
          <p:nvSpPr>
            <p:cNvPr id="12351" name="AutoShape 103"/>
            <p:cNvSpPr>
              <a:spLocks noChangeArrowheads="1"/>
            </p:cNvSpPr>
            <p:nvPr/>
          </p:nvSpPr>
          <p:spPr bwMode="auto">
            <a:xfrm rot="5400000">
              <a:off x="4344" y="504"/>
              <a:ext cx="384" cy="144"/>
            </a:xfrm>
            <a:custGeom>
              <a:avLst/>
              <a:gdLst>
                <a:gd name="T0" fmla="*/ 5 w 21600"/>
                <a:gd name="T1" fmla="*/ 0 h 21600"/>
                <a:gd name="T2" fmla="*/ 0 w 21600"/>
                <a:gd name="T3" fmla="*/ 0 h 21600"/>
                <a:gd name="T4" fmla="*/ 5 w 21600"/>
                <a:gd name="T5" fmla="*/ 1 h 21600"/>
                <a:gd name="T6" fmla="*/ 7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352" name="Text Box 104"/>
            <p:cNvSpPr txBox="1">
              <a:spLocks noChangeArrowheads="1"/>
            </p:cNvSpPr>
            <p:nvPr/>
          </p:nvSpPr>
          <p:spPr bwMode="auto">
            <a:xfrm>
              <a:off x="4272" y="110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ea typeface="宋体" pitchFamily="2" charset="-122"/>
                </a:rPr>
                <a:t>no alarm</a:t>
              </a:r>
            </a:p>
          </p:txBody>
        </p:sp>
        <p:pic>
          <p:nvPicPr>
            <p:cNvPr id="12353" name="Picture 106" descr="news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68" y="816"/>
              <a:ext cx="3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6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6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32" grpId="0"/>
      <p:bldP spid="567333" grpId="0" animBg="1"/>
      <p:bldP spid="567334" grpId="0"/>
      <p:bldP spid="567335" grpId="0"/>
      <p:bldP spid="567342" grpId="0"/>
      <p:bldP spid="567343" grpId="0" animBg="1"/>
      <p:bldP spid="567344" grpId="0"/>
      <p:bldP spid="567345" grpId="0" animBg="1"/>
      <p:bldP spid="567346" grpId="0" animBg="1"/>
      <p:bldP spid="567347" grpId="0" animBg="1"/>
      <p:bldP spid="567348" grpId="0" animBg="1"/>
      <p:bldP spid="567349" grpId="0"/>
      <p:bldP spid="567350" grpId="0"/>
      <p:bldP spid="567351" grpId="0"/>
      <p:bldP spid="567352" grpId="0"/>
      <p:bldP spid="567353" grpId="0" animBg="1"/>
      <p:bldP spid="567354" grpId="0" animBg="1"/>
      <p:bldP spid="567355" grpId="0"/>
      <p:bldP spid="567356" grpId="0" animBg="1"/>
      <p:bldP spid="5673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3513" y="671513"/>
            <a:ext cx="8245475" cy="498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B3803"/>
                </a:solidFill>
              </a:rPr>
              <a:t>PIRS</a:t>
            </a:r>
            <a:r>
              <a:rPr lang="en-US" dirty="0"/>
              <a:t>: Polynomial Identity Random Synopsis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897188" y="1682750"/>
          <a:ext cx="3502025" cy="528638"/>
        </p:xfrm>
        <a:graphic>
          <a:graphicData uri="http://schemas.openxmlformats.org/presentationml/2006/ole">
            <p:oleObj spid="_x0000_s13314" name="Equation" r:id="rId4" imgW="2019240" imgH="304560" progId="Equation.3">
              <p:embed/>
            </p:oleObj>
          </a:graphicData>
        </a:graphic>
      </p:graphicFrame>
      <p:graphicFrame>
        <p:nvGraphicFramePr>
          <p:cNvPr id="57447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697288" y="2454275"/>
          <a:ext cx="1235075" cy="617538"/>
        </p:xfrm>
        <a:graphic>
          <a:graphicData uri="http://schemas.openxmlformats.org/presentationml/2006/ole">
            <p:oleObj spid="_x0000_s13315" name="Equation" r:id="rId5" imgW="431640" imgH="215640" progId="Equation.3">
              <p:embed/>
            </p:oleObj>
          </a:graphicData>
        </a:graphic>
      </p:graphicFrame>
      <p:graphicFrame>
        <p:nvGraphicFramePr>
          <p:cNvPr id="57447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1374775" y="3619500"/>
          <a:ext cx="5518150" cy="455613"/>
        </p:xfrm>
        <a:graphic>
          <a:graphicData uri="http://schemas.openxmlformats.org/presentationml/2006/ole">
            <p:oleObj spid="_x0000_s13316" name="Equation" r:id="rId6" imgW="2768400" imgH="228600" progId="Equation.3">
              <p:embed/>
            </p:oleObj>
          </a:graphicData>
        </a:graphic>
      </p:graphicFrame>
      <p:sp>
        <p:nvSpPr>
          <p:cNvPr id="1331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22619F5-22A2-4E5B-AD38-6E73C1FABA97}" type="slidenum">
              <a:rPr lang="en-US" altLang="en-US" smtClean="0">
                <a:latin typeface="Arial" charset="0"/>
                <a:cs typeface="Arial" charset="0"/>
              </a:rPr>
              <a:pPr/>
              <a:t>13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choose prime 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sz="2400">
                <a:ea typeface="宋体" pitchFamily="2" charset="-122"/>
              </a:rPr>
              <a:t>:</a:t>
            </a:r>
          </a:p>
        </p:txBody>
      </p:sp>
      <p:sp>
        <p:nvSpPr>
          <p:cNvPr id="574473" name="Text Box 9"/>
          <p:cNvSpPr txBox="1">
            <a:spLocks noChangeArrowheads="1"/>
          </p:cNvSpPr>
          <p:nvPr/>
        </p:nvSpPr>
        <p:spPr bwMode="auto">
          <a:xfrm>
            <a:off x="0" y="2555875"/>
            <a:ext cx="80692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ea typeface="宋体" pitchFamily="2" charset="-122"/>
              </a:rPr>
              <a:t> </a:t>
            </a:r>
            <a:r>
              <a:rPr lang="en-US" altLang="zh-CN" sz="2200">
                <a:ea typeface="宋体" pitchFamily="2" charset="-122"/>
              </a:rPr>
              <a:t>chose a random number :</a:t>
            </a:r>
          </a:p>
        </p:txBody>
      </p:sp>
      <p:graphicFrame>
        <p:nvGraphicFramePr>
          <p:cNvPr id="574482" name="Object 18"/>
          <p:cNvGraphicFramePr>
            <a:graphicFrameLocks noChangeAspect="1"/>
          </p:cNvGraphicFramePr>
          <p:nvPr/>
        </p:nvGraphicFramePr>
        <p:xfrm>
          <a:off x="1055688" y="4724400"/>
          <a:ext cx="2195512" cy="752475"/>
        </p:xfrm>
        <a:graphic>
          <a:graphicData uri="http://schemas.openxmlformats.org/presentationml/2006/ole">
            <p:oleObj spid="_x0000_s13317" name="Equation" r:id="rId7" imgW="888840" imgH="304560" progId="Equation.3">
              <p:embed/>
            </p:oleObj>
          </a:graphicData>
        </a:graphic>
      </p:graphicFrame>
      <p:sp>
        <p:nvSpPr>
          <p:cNvPr id="574498" name="Text Box 34"/>
          <p:cNvSpPr txBox="1">
            <a:spLocks noChangeArrowheads="1"/>
          </p:cNvSpPr>
          <p:nvPr/>
        </p:nvSpPr>
        <p:spPr bwMode="auto">
          <a:xfrm>
            <a:off x="4238625" y="462915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raise alarm if not equal</a:t>
            </a:r>
          </a:p>
        </p:txBody>
      </p:sp>
      <p:sp>
        <p:nvSpPr>
          <p:cNvPr id="574499" name="AutoShape 35"/>
          <p:cNvSpPr>
            <a:spLocks noChangeArrowheads="1"/>
          </p:cNvSpPr>
          <p:nvPr/>
        </p:nvSpPr>
        <p:spPr bwMode="auto">
          <a:xfrm>
            <a:off x="3505200" y="5486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74500" name="Text Box 36"/>
          <p:cNvSpPr txBox="1">
            <a:spLocks noChangeArrowheads="1"/>
          </p:cNvSpPr>
          <p:nvPr/>
        </p:nvSpPr>
        <p:spPr bwMode="auto">
          <a:xfrm>
            <a:off x="4267200" y="54102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o/w no alarm</a:t>
            </a:r>
          </a:p>
        </p:txBody>
      </p:sp>
      <p:sp>
        <p:nvSpPr>
          <p:cNvPr id="574501" name="AutoShape 37"/>
          <p:cNvSpPr>
            <a:spLocks noChangeArrowheads="1"/>
          </p:cNvSpPr>
          <p:nvPr/>
        </p:nvSpPr>
        <p:spPr bwMode="auto">
          <a:xfrm>
            <a:off x="3533775" y="4733925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/>
      <p:bldP spid="574498" grpId="0"/>
      <p:bldP spid="574499" grpId="0" animBg="1"/>
      <p:bldP spid="574500" grpId="0"/>
      <p:bldP spid="574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Incremental Update to PIRS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954AEA2-365A-4C28-9459-7F7491A3926C}" type="slidenum">
              <a:rPr lang="en-US" altLang="en-US" smtClean="0"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80627" name="Object 19"/>
          <p:cNvGraphicFramePr>
            <a:graphicFrameLocks noChangeAspect="1"/>
          </p:cNvGraphicFramePr>
          <p:nvPr>
            <p:ph sz="quarter" idx="1"/>
          </p:nvPr>
        </p:nvGraphicFramePr>
        <p:xfrm>
          <a:off x="1900238" y="4746625"/>
          <a:ext cx="1457325" cy="444500"/>
        </p:xfrm>
        <a:graphic>
          <a:graphicData uri="http://schemas.openxmlformats.org/presentationml/2006/ole">
            <p:oleObj spid="_x0000_s14338" name="Equation" r:id="rId4" imgW="749160" imgH="228600" progId="Equation.3">
              <p:embed/>
            </p:oleObj>
          </a:graphicData>
        </a:graphic>
      </p:graphicFrame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2209800" y="1981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2819400" y="1981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i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15240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S</a:t>
            </a:r>
          </a:p>
        </p:txBody>
      </p:sp>
      <p:sp>
        <p:nvSpPr>
          <p:cNvPr id="580618" name="Rectangle 10"/>
          <p:cNvSpPr>
            <a:spLocks noChangeArrowheads="1"/>
          </p:cNvSpPr>
          <p:nvPr/>
        </p:nvSpPr>
        <p:spPr bwMode="auto">
          <a:xfrm>
            <a:off x="3429000" y="1981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ahoma" pitchFamily="34" charset="0"/>
                <a:ea typeface="宋体" pitchFamily="2" charset="-122"/>
              </a:rPr>
              <a:t>…</a:t>
            </a:r>
          </a:p>
        </p:txBody>
      </p:sp>
      <p:sp>
        <p:nvSpPr>
          <p:cNvPr id="580619" name="Text Box 11"/>
          <p:cNvSpPr txBox="1">
            <a:spLocks noChangeArrowheads="1"/>
          </p:cNvSpPr>
          <p:nvPr/>
        </p:nvSpPr>
        <p:spPr bwMode="auto">
          <a:xfrm>
            <a:off x="2209800" y="16764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T=1</a:t>
            </a:r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2895600" y="16764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T=2</a:t>
            </a:r>
          </a:p>
        </p:txBody>
      </p:sp>
      <p:sp>
        <p:nvSpPr>
          <p:cNvPr id="580624" name="Line 16"/>
          <p:cNvSpPr>
            <a:spLocks noChangeShapeType="1"/>
          </p:cNvSpPr>
          <p:nvPr/>
        </p:nvSpPr>
        <p:spPr bwMode="auto">
          <a:xfrm>
            <a:off x="25146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0625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update to v</a:t>
            </a:r>
            <a:r>
              <a:rPr lang="en-US" altLang="zh-CN" sz="2000" baseline="-25000">
                <a:ea typeface="宋体" pitchFamily="2" charset="-122"/>
              </a:rPr>
              <a:t>1</a:t>
            </a:r>
          </a:p>
        </p:txBody>
      </p:sp>
      <p:sp>
        <p:nvSpPr>
          <p:cNvPr id="580626" name="AutoShape 18"/>
          <p:cNvSpPr>
            <a:spLocks noChangeArrowheads="1"/>
          </p:cNvSpPr>
          <p:nvPr/>
        </p:nvSpPr>
        <p:spPr bwMode="auto">
          <a:xfrm>
            <a:off x="2362200" y="3886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80629" name="Line 21"/>
          <p:cNvSpPr>
            <a:spLocks noChangeShapeType="1"/>
          </p:cNvSpPr>
          <p:nvPr/>
        </p:nvSpPr>
        <p:spPr bwMode="auto">
          <a:xfrm>
            <a:off x="3124200" y="25146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0630" name="Text Box 22"/>
          <p:cNvSpPr txBox="1">
            <a:spLocks noChangeArrowheads="1"/>
          </p:cNvSpPr>
          <p:nvPr/>
        </p:nvSpPr>
        <p:spPr bwMode="auto">
          <a:xfrm>
            <a:off x="3886200" y="3276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update to v</a:t>
            </a:r>
            <a:r>
              <a:rPr lang="en-US" altLang="zh-CN" sz="2000" baseline="-25000">
                <a:ea typeface="宋体" pitchFamily="2" charset="-122"/>
              </a:rPr>
              <a:t>i</a:t>
            </a:r>
          </a:p>
        </p:txBody>
      </p:sp>
      <p:sp>
        <p:nvSpPr>
          <p:cNvPr id="580631" name="AutoShape 23"/>
          <p:cNvSpPr>
            <a:spLocks noChangeArrowheads="1"/>
          </p:cNvSpPr>
          <p:nvPr/>
        </p:nvSpPr>
        <p:spPr bwMode="auto">
          <a:xfrm>
            <a:off x="5257800" y="3886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580632" name="Object 24"/>
          <p:cNvGraphicFramePr>
            <a:graphicFrameLocks noChangeAspect="1"/>
          </p:cNvGraphicFramePr>
          <p:nvPr/>
        </p:nvGraphicFramePr>
        <p:xfrm>
          <a:off x="4610100" y="4748213"/>
          <a:ext cx="2286000" cy="492125"/>
        </p:xfrm>
        <a:graphic>
          <a:graphicData uri="http://schemas.openxmlformats.org/presentationml/2006/ole">
            <p:oleObj spid="_x0000_s14339" name="Equation" r:id="rId5" imgW="101592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8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8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8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8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2" grpId="0" animBg="1"/>
      <p:bldP spid="580613" grpId="0" animBg="1"/>
      <p:bldP spid="580618" grpId="0" animBg="1"/>
      <p:bldP spid="580619" grpId="0"/>
      <p:bldP spid="580620" grpId="0"/>
      <p:bldP spid="580624" grpId="0" animBg="1"/>
      <p:bldP spid="580625" grpId="0"/>
      <p:bldP spid="580626" grpId="0" animBg="1"/>
      <p:bldP spid="580629" grpId="0" animBg="1"/>
      <p:bldP spid="580630" grpId="0"/>
      <p:bldP spid="5806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3988" y="623888"/>
            <a:ext cx="8245475" cy="498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 Solves </a:t>
            </a:r>
            <a:r>
              <a:rPr lang="en-US" dirty="0" err="1"/>
              <a:t>CQV</a:t>
            </a:r>
            <a:r>
              <a:rPr lang="en-US" dirty="0"/>
              <a:t> problem!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3563938" y="1482725"/>
          <a:ext cx="928687" cy="371475"/>
        </p:xfrm>
        <a:graphic>
          <a:graphicData uri="http://schemas.openxmlformats.org/presentationml/2006/ole">
            <p:oleObj spid="_x0000_s15362" name="Equation" r:id="rId4" imgW="444240" imgH="177480" progId="Equation.3">
              <p:embed/>
            </p:oleObj>
          </a:graphicData>
        </a:graphic>
      </p:graphicFrame>
      <p:graphicFrame>
        <p:nvGraphicFramePr>
          <p:cNvPr id="98919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628650" y="2444750"/>
          <a:ext cx="5230813" cy="460375"/>
        </p:xfrm>
        <a:graphic>
          <a:graphicData uri="http://schemas.openxmlformats.org/presentationml/2006/ole">
            <p:oleObj spid="_x0000_s15363" name="Equation" r:id="rId5" imgW="2311200" imgH="203040" progId="Equation.3">
              <p:embed/>
            </p:oleObj>
          </a:graphicData>
        </a:graphic>
      </p:graphicFrame>
      <p:graphicFrame>
        <p:nvGraphicFramePr>
          <p:cNvPr id="989196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582613" y="2439988"/>
          <a:ext cx="1854200" cy="447675"/>
        </p:xfrm>
        <a:graphic>
          <a:graphicData uri="http://schemas.openxmlformats.org/presentationml/2006/ole">
            <p:oleObj spid="_x0000_s15364" name="Equation" r:id="rId6" imgW="736560" imgH="177480" progId="Equation.3">
              <p:embed/>
            </p:oleObj>
          </a:graphicData>
        </a:graphic>
      </p:graphicFrame>
      <p:sp>
        <p:nvSpPr>
          <p:cNvPr id="1536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F43C2A1-2A1D-4441-9A5E-5DC4F8BBDEA6}" type="slidenum">
              <a:rPr lang="en-US" altLang="en-US" smtClean="0">
                <a:latin typeface="Arial" charset="0"/>
                <a:cs typeface="Arial" charset="0"/>
              </a:rPr>
              <a:pPr/>
              <a:t>15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371475" y="13811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Theorem: Given any </a:t>
            </a:r>
          </a:p>
        </p:txBody>
      </p:sp>
      <p:sp>
        <p:nvSpPr>
          <p:cNvPr id="15371" name="Text Box 5"/>
          <p:cNvSpPr txBox="1">
            <a:spLocks noChangeArrowheads="1"/>
          </p:cNvSpPr>
          <p:nvPr/>
        </p:nvSpPr>
        <p:spPr bwMode="auto">
          <a:xfrm>
            <a:off x="4791075" y="13811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PIRS raises an alarm</a:t>
            </a:r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447675" y="1838325"/>
            <a:ext cx="784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with probability at least 1-</a:t>
            </a:r>
            <a:r>
              <a:rPr lang="el-GR" sz="2400"/>
              <a:t>δ</a:t>
            </a:r>
            <a:r>
              <a:rPr lang="en-US" sz="2400"/>
              <a:t>, otherwise no alarm. </a:t>
            </a:r>
            <a:r>
              <a:rPr lang="en-US" altLang="zh-CN" sz="2400">
                <a:ea typeface="宋体" pitchFamily="2" charset="-122"/>
              </a:rPr>
              <a:t> </a:t>
            </a:r>
          </a:p>
        </p:txBody>
      </p:sp>
      <p:graphicFrame>
        <p:nvGraphicFramePr>
          <p:cNvPr id="989202" name="Object 18"/>
          <p:cNvGraphicFramePr>
            <a:graphicFrameLocks noChangeAspect="1"/>
          </p:cNvGraphicFramePr>
          <p:nvPr/>
        </p:nvGraphicFramePr>
        <p:xfrm>
          <a:off x="-34925" y="2749550"/>
          <a:ext cx="9290050" cy="633413"/>
        </p:xfrm>
        <a:graphic>
          <a:graphicData uri="http://schemas.openxmlformats.org/presentationml/2006/ole">
            <p:oleObj spid="_x0000_s15365" name="Equation" r:id="rId7" imgW="4279680" imgH="291960" progId="Equation.3">
              <p:embed/>
            </p:oleObj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1925" y="3375025"/>
            <a:ext cx="4376738" cy="2168525"/>
            <a:chOff x="96" y="2264"/>
            <a:chExt cx="2757" cy="1366"/>
          </a:xfrm>
        </p:grpSpPr>
        <p:sp>
          <p:nvSpPr>
            <p:cNvPr id="15379" name="AutoShape 22"/>
            <p:cNvSpPr>
              <a:spLocks noChangeArrowheads="1"/>
            </p:cNvSpPr>
            <p:nvPr/>
          </p:nvSpPr>
          <p:spPr bwMode="auto">
            <a:xfrm>
              <a:off x="96" y="291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graphicFrame>
          <p:nvGraphicFramePr>
            <p:cNvPr id="15367" name="Object 23"/>
            <p:cNvGraphicFramePr>
              <a:graphicFrameLocks noChangeAspect="1"/>
            </p:cNvGraphicFramePr>
            <p:nvPr/>
          </p:nvGraphicFramePr>
          <p:xfrm>
            <a:off x="768" y="2264"/>
            <a:ext cx="2085" cy="318"/>
          </p:xfrm>
          <a:graphic>
            <a:graphicData uri="http://schemas.openxmlformats.org/presentationml/2006/ole">
              <p:oleObj spid="_x0000_s15367" name="Equation" r:id="rId8" imgW="1498320" imgH="228600" progId="Equation.3">
                <p:embed/>
              </p:oleObj>
            </a:graphicData>
          </a:graphic>
        </p:graphicFrame>
        <p:sp>
          <p:nvSpPr>
            <p:cNvPr id="15380" name="AutoShape 25"/>
            <p:cNvSpPr>
              <a:spLocks/>
            </p:cNvSpPr>
            <p:nvPr/>
          </p:nvSpPr>
          <p:spPr bwMode="auto">
            <a:xfrm>
              <a:off x="516" y="2352"/>
              <a:ext cx="138" cy="1278"/>
            </a:xfrm>
            <a:prstGeom prst="leftBrace">
              <a:avLst>
                <a:gd name="adj1" fmla="val 771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989215" name="Text Box 31"/>
          <p:cNvSpPr txBox="1">
            <a:spLocks noChangeArrowheads="1"/>
          </p:cNvSpPr>
          <p:nvPr/>
        </p:nvSpPr>
        <p:spPr bwMode="auto">
          <a:xfrm>
            <a:off x="1203325" y="3913188"/>
            <a:ext cx="818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a polynomial with 1 as the leading coefficient is completely determined</a:t>
            </a:r>
          </a:p>
          <a:p>
            <a:r>
              <a:rPr lang="en-US" altLang="zh-CN" sz="1800">
                <a:ea typeface="宋体" pitchFamily="2" charset="-122"/>
              </a:rPr>
              <a:t>by its zeroes (and the corresponding multiplicity)</a:t>
            </a:r>
          </a:p>
        </p:txBody>
      </p:sp>
      <p:sp>
        <p:nvSpPr>
          <p:cNvPr id="989219" name="Text Box 35"/>
          <p:cNvSpPr txBox="1">
            <a:spLocks noChangeArrowheads="1"/>
          </p:cNvSpPr>
          <p:nvPr/>
        </p:nvSpPr>
        <p:spPr bwMode="auto">
          <a:xfrm>
            <a:off x="1155700" y="5141913"/>
            <a:ext cx="521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due to the fundamental theorem of algebra.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292225" y="4605338"/>
            <a:ext cx="10718800" cy="508000"/>
            <a:chOff x="814" y="2901"/>
            <a:chExt cx="6752" cy="320"/>
          </a:xfrm>
        </p:grpSpPr>
        <p:graphicFrame>
          <p:nvGraphicFramePr>
            <p:cNvPr id="15366" name="Object 24"/>
            <p:cNvGraphicFramePr>
              <a:graphicFrameLocks noChangeAspect="1"/>
            </p:cNvGraphicFramePr>
            <p:nvPr/>
          </p:nvGraphicFramePr>
          <p:xfrm>
            <a:off x="814" y="2901"/>
            <a:ext cx="1780" cy="320"/>
          </p:xfrm>
          <a:graphic>
            <a:graphicData uri="http://schemas.openxmlformats.org/presentationml/2006/ole">
              <p:oleObj spid="_x0000_s15366" name="Equation" r:id="rId9" imgW="1409400" imgH="228600" progId="Equation.3">
                <p:embed/>
              </p:oleObj>
            </a:graphicData>
          </a:graphic>
        </p:graphicFrame>
        <p:sp>
          <p:nvSpPr>
            <p:cNvPr id="15378" name="Text Box 37"/>
            <p:cNvSpPr txBox="1">
              <a:spLocks noChangeArrowheads="1"/>
            </p:cNvSpPr>
            <p:nvPr/>
          </p:nvSpPr>
          <p:spPr bwMode="auto">
            <a:xfrm>
              <a:off x="2642" y="2927"/>
              <a:ext cx="49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ea typeface="宋体" pitchFamily="2" charset="-122"/>
                </a:rPr>
                <a:t>happens at no more than </a:t>
              </a:r>
              <a:r>
                <a:rPr lang="en-US" altLang="zh-CN" sz="2000" i="1">
                  <a:latin typeface="Times New Roman" pitchFamily="18" charset="0"/>
                  <a:ea typeface="宋体" pitchFamily="2" charset="-122"/>
                </a:rPr>
                <a:t>m</a:t>
              </a:r>
              <a:r>
                <a:rPr lang="en-US" altLang="zh-CN" sz="2000">
                  <a:ea typeface="宋体" pitchFamily="2" charset="-122"/>
                </a:rPr>
                <a:t> values of </a:t>
              </a:r>
              <a:r>
                <a:rPr lang="en-US" altLang="zh-CN" sz="2000" i="1">
                  <a:latin typeface="Times New Roman" pitchFamily="18" charset="0"/>
                  <a:ea typeface="宋体" pitchFamily="2" charset="-122"/>
                </a:rPr>
                <a:t>x</a:t>
              </a:r>
            </a:p>
          </p:txBody>
        </p:sp>
      </p:grpSp>
      <p:sp>
        <p:nvSpPr>
          <p:cNvPr id="989223" name="Text Box 39"/>
          <p:cNvSpPr txBox="1">
            <a:spLocks noChangeArrowheads="1"/>
          </p:cNvSpPr>
          <p:nvPr/>
        </p:nvSpPr>
        <p:spPr bwMode="auto">
          <a:xfrm>
            <a:off x="460375" y="5684838"/>
            <a:ext cx="781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Since we have 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&gt;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m/ </a:t>
            </a:r>
            <a:r>
              <a:rPr lang="el-GR" sz="2400" i="1">
                <a:latin typeface="Times New Roman" pitchFamily="18" charset="0"/>
              </a:rPr>
              <a:t>δ</a:t>
            </a:r>
            <a:r>
              <a:rPr lang="en-US" altLang="zh-CN" sz="2400">
                <a:ea typeface="宋体" pitchFamily="2" charset="-122"/>
              </a:rPr>
              <a:t> choices for 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2400">
                <a:ea typeface="宋体" pitchFamily="2" charset="-122"/>
              </a:rPr>
              <a:t>: </a:t>
            </a:r>
          </a:p>
          <a:p>
            <a:r>
              <a:rPr lang="en-US" altLang="zh-CN" sz="2400">
                <a:ea typeface="宋体" pitchFamily="2" charset="-122"/>
              </a:rPr>
              <a:t>the probability that 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X(V)=X(W)</a:t>
            </a:r>
            <a:r>
              <a:rPr lang="en-US" altLang="zh-CN" sz="2400">
                <a:ea typeface="宋体" pitchFamily="2" charset="-122"/>
              </a:rPr>
              <a:t> is at most </a:t>
            </a:r>
            <a:r>
              <a:rPr lang="el-GR" sz="2400" i="1">
                <a:latin typeface="Times New Roman" pitchFamily="18" charset="0"/>
              </a:rPr>
              <a:t>δ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15" grpId="0"/>
      <p:bldP spid="989219" grpId="0"/>
      <p:bldP spid="989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Optimality of PIRS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350A6E7-EB7B-4698-9E23-3EE9708D0E95}" type="slidenum">
              <a:rPr lang="en-US" altLang="en-US" smtClean="0">
                <a:latin typeface="Arial" charset="0"/>
                <a:cs typeface="Arial" charset="0"/>
              </a:rPr>
              <a:pPr/>
              <a:t>16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5780" name="Text Box 18"/>
          <p:cNvSpPr txBox="1">
            <a:spLocks noChangeArrowheads="1"/>
          </p:cNvSpPr>
          <p:nvPr/>
        </p:nvSpPr>
        <p:spPr bwMode="auto">
          <a:xfrm>
            <a:off x="609600" y="1676400"/>
            <a:ext cx="8170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Theorem: PIRS occupies O(log(m/</a:t>
            </a:r>
            <a:r>
              <a:rPr lang="el-GR" sz="2400"/>
              <a:t>δ</a:t>
            </a:r>
            <a:r>
              <a:rPr lang="en-US" altLang="zh-CN" sz="2400">
                <a:ea typeface="宋体" pitchFamily="2" charset="-122"/>
              </a:rPr>
              <a:t>) + log n) </a:t>
            </a:r>
            <a:r>
              <a:rPr lang="en-US" altLang="zh-CN" sz="2400" b="1" i="1">
                <a:solidFill>
                  <a:srgbClr val="FB3803"/>
                </a:solidFill>
                <a:ea typeface="宋体" pitchFamily="2" charset="-122"/>
              </a:rPr>
              <a:t>bits</a:t>
            </a:r>
            <a:r>
              <a:rPr lang="en-US" altLang="zh-CN" sz="2400">
                <a:ea typeface="宋体" pitchFamily="2" charset="-122"/>
              </a:rPr>
              <a:t> of space </a:t>
            </a:r>
          </a:p>
          <a:p>
            <a:r>
              <a:rPr lang="en-US" altLang="zh-CN" sz="2400">
                <a:ea typeface="宋体" pitchFamily="2" charset="-122"/>
              </a:rPr>
              <a:t>(3 words only at most, i.e., </a:t>
            </a:r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p, a, X(V)</a:t>
            </a:r>
            <a:r>
              <a:rPr lang="en-US" altLang="zh-CN" sz="2400">
                <a:ea typeface="宋体" pitchFamily="2" charset="-122"/>
              </a:rPr>
              <a:t>), spends O(1) time to </a:t>
            </a:r>
          </a:p>
          <a:p>
            <a:r>
              <a:rPr lang="en-US" altLang="zh-CN" sz="2400">
                <a:ea typeface="宋体" pitchFamily="2" charset="-122"/>
              </a:rPr>
              <a:t>process a tuple for count query, or O(log u) time to process</a:t>
            </a:r>
          </a:p>
          <a:p>
            <a:r>
              <a:rPr lang="en-US" altLang="zh-CN" sz="2400">
                <a:ea typeface="宋体" pitchFamily="2" charset="-122"/>
              </a:rPr>
              <a:t>a tuple for sum query.</a:t>
            </a:r>
            <a:endParaRPr lang="el-GR" sz="2400"/>
          </a:p>
        </p:txBody>
      </p:sp>
      <p:sp>
        <p:nvSpPr>
          <p:cNvPr id="583699" name="Text Box 19"/>
          <p:cNvSpPr txBox="1">
            <a:spLocks noChangeArrowheads="1"/>
          </p:cNvSpPr>
          <p:nvPr/>
        </p:nvSpPr>
        <p:spPr bwMode="auto">
          <a:xfrm>
            <a:off x="533400" y="3962400"/>
            <a:ext cx="8618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Theorem: Any synopsis for solving the CQV problem with</a:t>
            </a:r>
          </a:p>
          <a:p>
            <a:r>
              <a:rPr lang="en-US" altLang="zh-CN" sz="2400">
                <a:ea typeface="宋体" pitchFamily="2" charset="-122"/>
              </a:rPr>
              <a:t>error probability at most </a:t>
            </a:r>
            <a:r>
              <a:rPr lang="el-GR" sz="2400"/>
              <a:t>δ</a:t>
            </a:r>
            <a:r>
              <a:rPr lang="en-US" altLang="zh-CN" sz="2400">
                <a:ea typeface="宋体" pitchFamily="2" charset="-122"/>
              </a:rPr>
              <a:t> has to keep Ω(log(min{n,m}/</a:t>
            </a:r>
            <a:r>
              <a:rPr lang="el-GR" sz="2400"/>
              <a:t>δ</a:t>
            </a:r>
            <a:r>
              <a:rPr lang="en-US" altLang="zh-CN" sz="2400">
                <a:ea typeface="宋体" pitchFamily="2" charset="-122"/>
              </a:rPr>
              <a:t>)) bits.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 Practice</a:t>
            </a:r>
          </a:p>
        </p:txBody>
      </p:sp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Failure probability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Choose largest </a:t>
            </a:r>
            <a:r>
              <a:rPr lang="en-US" altLang="zh-CN" i="1" smtClean="0">
                <a:ea typeface="宋体" pitchFamily="2" charset="-122"/>
              </a:rPr>
              <a:t>p</a:t>
            </a:r>
            <a:r>
              <a:rPr lang="en-US" altLang="zh-CN" smtClean="0">
                <a:ea typeface="宋体" pitchFamily="2" charset="-122"/>
              </a:rPr>
              <a:t> that fits in a word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E.g, if we use 64-bit words, then failure probability is </a:t>
            </a:r>
            <a:r>
              <a:rPr lang="el-GR" smtClean="0">
                <a:latin typeface="Bookman Old Style" pitchFamily="18" charset="0"/>
              </a:rPr>
              <a:t>δ</a:t>
            </a:r>
            <a:r>
              <a:rPr lang="en-US" altLang="zh-CN" smtClean="0">
                <a:ea typeface="宋体" pitchFamily="2" charset="-122"/>
              </a:rPr>
              <a:t> = </a:t>
            </a:r>
            <a:r>
              <a:rPr lang="en-US" altLang="zh-CN" i="1" smtClean="0">
                <a:ea typeface="宋体" pitchFamily="2" charset="-122"/>
              </a:rPr>
              <a:t>m</a:t>
            </a:r>
            <a:r>
              <a:rPr lang="en-US" altLang="zh-CN" smtClean="0">
                <a:ea typeface="宋体" pitchFamily="2" charset="-122"/>
              </a:rPr>
              <a:t>/</a:t>
            </a:r>
            <a:r>
              <a:rPr lang="en-US" altLang="zh-CN" i="1" smtClean="0">
                <a:ea typeface="宋体" pitchFamily="2" charset="-122"/>
              </a:rPr>
              <a:t>p &lt; </a:t>
            </a:r>
            <a:r>
              <a:rPr lang="en-US" altLang="zh-CN" smtClean="0">
                <a:ea typeface="宋体" pitchFamily="2" charset="-122"/>
              </a:rPr>
              <a:t>2</a:t>
            </a:r>
            <a:r>
              <a:rPr lang="en-US" altLang="zh-CN" baseline="30000" smtClean="0">
                <a:ea typeface="宋体" pitchFamily="2" charset="-122"/>
              </a:rPr>
              <a:t>-32 </a:t>
            </a:r>
            <a:r>
              <a:rPr lang="en-US" altLang="zh-CN" smtClean="0">
                <a:ea typeface="宋体" pitchFamily="2" charset="-122"/>
              </a:rPr>
              <a:t>(assuming m&lt;2</a:t>
            </a:r>
            <a:r>
              <a:rPr lang="en-US" altLang="zh-CN" baseline="30000" smtClean="0">
                <a:ea typeface="宋体" pitchFamily="2" charset="-122"/>
              </a:rPr>
              <a:t>32</a:t>
            </a:r>
            <a:r>
              <a:rPr lang="en-US" altLang="zh-CN" smtClean="0">
                <a:ea typeface="宋体" pitchFamily="2" charset="-122"/>
              </a:rPr>
              <a:t>)</a:t>
            </a:r>
            <a:endParaRPr lang="en-US" altLang="zh-CN" baseline="30000" smtClean="0">
              <a:ea typeface="宋体" pitchFamily="2" charset="-122"/>
            </a:endParaRPr>
          </a:p>
          <a:p>
            <a:r>
              <a:rPr lang="en-US" altLang="zh-CN" smtClean="0">
                <a:ea typeface="宋体" pitchFamily="2" charset="-122"/>
              </a:rPr>
              <a:t>Space requirement</a:t>
            </a:r>
          </a:p>
          <a:p>
            <a:pPr lvl="1"/>
            <a:r>
              <a:rPr lang="en-US" altLang="zh-CN" i="1" smtClean="0">
                <a:ea typeface="宋体" pitchFamily="2" charset="-122"/>
              </a:rPr>
              <a:t>p, a, X(V)</a:t>
            </a:r>
            <a:r>
              <a:rPr lang="en-US" altLang="zh-CN" smtClean="0">
                <a:ea typeface="宋体" pitchFamily="2" charset="-122"/>
              </a:rPr>
              <a:t>: 3 words!</a:t>
            </a:r>
          </a:p>
          <a:p>
            <a:r>
              <a:rPr lang="en-US" altLang="zh-CN" smtClean="0">
                <a:ea typeface="宋体" pitchFamily="2" charset="-122"/>
              </a:rPr>
              <a:t>Time requirement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For count queries / selection queries</a:t>
            </a:r>
          </a:p>
          <a:p>
            <a:pPr lvl="2"/>
            <a:r>
              <a:rPr lang="en-US" altLang="zh-CN" smtClean="0">
                <a:ea typeface="宋体" pitchFamily="2" charset="-122"/>
              </a:rPr>
              <a:t>One subtraction, one multiplication, one mod</a:t>
            </a:r>
          </a:p>
          <a:p>
            <a:pPr lvl="1"/>
            <a:r>
              <a:rPr lang="en-US" altLang="zh-CN" smtClean="0">
                <a:ea typeface="宋体" pitchFamily="2" charset="-122"/>
              </a:rPr>
              <a:t>For sum queries:</a:t>
            </a:r>
          </a:p>
          <a:p>
            <a:pPr lvl="2"/>
            <a:r>
              <a:rPr lang="en-US" altLang="zh-CN" smtClean="0">
                <a:ea typeface="宋体" pitchFamily="2" charset="-122"/>
              </a:rPr>
              <a:t>log(u) multiplications: exponentiation by squaring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Multiple Queries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870950-1735-4A49-AA90-72DD6E5C738E}" type="slidenum">
              <a:rPr lang="en-US" altLang="en-US" smtClean="0">
                <a:latin typeface="Arial" charset="0"/>
                <a:cs typeface="Arial" charset="0"/>
              </a:rPr>
              <a:pPr/>
              <a:t>18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Q</a:t>
            </a:r>
            <a:r>
              <a:rPr lang="en-US" altLang="zh-CN" baseline="-25000">
                <a:ea typeface="宋体" pitchFamily="2" charset="-122"/>
              </a:rPr>
              <a:t>1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048000" y="1524000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Q</a:t>
            </a:r>
            <a:r>
              <a:rPr lang="en-US" altLang="zh-CN" baseline="-25000">
                <a:ea typeface="宋体" pitchFamily="2" charset="-122"/>
              </a:rPr>
              <a:t>2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95400" y="3505200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X</a:t>
            </a:r>
            <a:r>
              <a:rPr lang="en-US" altLang="zh-CN" baseline="-25000">
                <a:ea typeface="宋体" pitchFamily="2" charset="-122"/>
              </a:rPr>
              <a:t>1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048000" y="3505200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X</a:t>
            </a:r>
            <a:r>
              <a:rPr lang="en-US" altLang="zh-CN" baseline="-25000">
                <a:ea typeface="宋体" pitchFamily="2" charset="-122"/>
              </a:rPr>
              <a:t>2</a:t>
            </a: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15240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3276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4800600" y="1676400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ea typeface="宋体" pitchFamily="2" charset="-122"/>
              </a:rPr>
              <a:t>Q</a:t>
            </a:r>
            <a:r>
              <a:rPr lang="en-US" altLang="zh-CN" baseline="-25000">
                <a:solidFill>
                  <a:schemeClr val="tx2"/>
                </a:solidFill>
                <a:ea typeface="宋体" pitchFamily="2" charset="-122"/>
              </a:rPr>
              <a:t>1</a:t>
            </a: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6553200" y="1676400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ea typeface="宋体" pitchFamily="2" charset="-122"/>
              </a:rPr>
              <a:t>Q</a:t>
            </a:r>
            <a:r>
              <a:rPr lang="en-US" altLang="zh-CN" baseline="-25000">
                <a:solidFill>
                  <a:schemeClr val="tx2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5715000" y="35814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ea typeface="宋体" pitchFamily="2" charset="-122"/>
              </a:rPr>
              <a:t>X</a:t>
            </a:r>
            <a:endParaRPr lang="en-US" altLang="zh-CN" baseline="-2500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599053" name="Line 13"/>
          <p:cNvSpPr>
            <a:spLocks noChangeShapeType="1"/>
          </p:cNvSpPr>
          <p:nvPr/>
        </p:nvSpPr>
        <p:spPr bwMode="auto">
          <a:xfrm>
            <a:off x="5105400" y="2209800"/>
            <a:ext cx="685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54" name="Line 14"/>
          <p:cNvSpPr>
            <a:spLocks noChangeShapeType="1"/>
          </p:cNvSpPr>
          <p:nvPr/>
        </p:nvSpPr>
        <p:spPr bwMode="auto">
          <a:xfrm flipH="1">
            <a:off x="5943600" y="2209800"/>
            <a:ext cx="8382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55" name="Rectangle 15"/>
          <p:cNvSpPr>
            <a:spLocks noChangeArrowheads="1"/>
          </p:cNvSpPr>
          <p:nvPr/>
        </p:nvSpPr>
        <p:spPr bwMode="auto">
          <a:xfrm>
            <a:off x="1600200" y="4419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1,8</a:t>
            </a:r>
          </a:p>
        </p:txBody>
      </p:sp>
      <p:sp>
        <p:nvSpPr>
          <p:cNvPr id="599057" name="Text Box 17"/>
          <p:cNvSpPr txBox="1">
            <a:spLocks noChangeArrowheads="1"/>
          </p:cNvSpPr>
          <p:nvPr/>
        </p:nvSpPr>
        <p:spPr bwMode="auto">
          <a:xfrm>
            <a:off x="1066800" y="449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S</a:t>
            </a:r>
          </a:p>
        </p:txBody>
      </p:sp>
      <p:sp>
        <p:nvSpPr>
          <p:cNvPr id="599058" name="Rectangle 18"/>
          <p:cNvSpPr>
            <a:spLocks noChangeArrowheads="1"/>
          </p:cNvSpPr>
          <p:nvPr/>
        </p:nvSpPr>
        <p:spPr bwMode="auto">
          <a:xfrm>
            <a:off x="2971800" y="4419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ahoma" pitchFamily="34" charset="0"/>
                <a:ea typeface="宋体" pitchFamily="2" charset="-122"/>
              </a:rPr>
              <a:t>…</a:t>
            </a:r>
          </a:p>
        </p:txBody>
      </p:sp>
      <p:sp>
        <p:nvSpPr>
          <p:cNvPr id="599061" name="Line 21"/>
          <p:cNvSpPr>
            <a:spLocks noChangeShapeType="1"/>
          </p:cNvSpPr>
          <p:nvPr/>
        </p:nvSpPr>
        <p:spPr bwMode="auto">
          <a:xfrm>
            <a:off x="16002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62" name="Text Box 22"/>
          <p:cNvSpPr txBox="1">
            <a:spLocks noChangeArrowheads="1"/>
          </p:cNvSpPr>
          <p:nvPr/>
        </p:nvSpPr>
        <p:spPr bwMode="auto">
          <a:xfrm>
            <a:off x="685800" y="5638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update to v</a:t>
            </a:r>
            <a:r>
              <a:rPr lang="en-US" altLang="zh-CN" sz="2000" baseline="-25000">
                <a:ea typeface="宋体" pitchFamily="2" charset="-122"/>
              </a:rPr>
              <a:t>1 </a:t>
            </a:r>
          </a:p>
        </p:txBody>
      </p:sp>
      <p:sp>
        <p:nvSpPr>
          <p:cNvPr id="599063" name="Line 23"/>
          <p:cNvSpPr>
            <a:spLocks noChangeShapeType="1"/>
          </p:cNvSpPr>
          <p:nvPr/>
        </p:nvSpPr>
        <p:spPr bwMode="auto">
          <a:xfrm>
            <a:off x="1905000" y="50292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64" name="Text Box 24"/>
          <p:cNvSpPr txBox="1">
            <a:spLocks noChangeArrowheads="1"/>
          </p:cNvSpPr>
          <p:nvPr/>
        </p:nvSpPr>
        <p:spPr bwMode="auto">
          <a:xfrm>
            <a:off x="2667000" y="5638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ea typeface="宋体" pitchFamily="2" charset="-122"/>
              </a:rPr>
              <a:t>update to v</a:t>
            </a:r>
            <a:r>
              <a:rPr lang="en-US" altLang="zh-CN" sz="2000" baseline="-25000">
                <a:ea typeface="宋体" pitchFamily="2" charset="-122"/>
              </a:rPr>
              <a:t>8</a:t>
            </a:r>
          </a:p>
        </p:txBody>
      </p:sp>
      <p:sp>
        <p:nvSpPr>
          <p:cNvPr id="599065" name="Text Box 25"/>
          <p:cNvSpPr txBox="1">
            <a:spLocks noChangeArrowheads="1"/>
          </p:cNvSpPr>
          <p:nvPr/>
        </p:nvSpPr>
        <p:spPr bwMode="auto">
          <a:xfrm>
            <a:off x="3962400" y="4191000"/>
            <a:ext cx="480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Theorem: our synopses use constant space for multiple queries.</a:t>
            </a:r>
            <a:r>
              <a:rPr lang="en-US" altLang="zh-CN">
                <a:ea typeface="宋体" pitchFamily="2" charset="-122"/>
              </a:rPr>
              <a:t> </a:t>
            </a:r>
          </a:p>
        </p:txBody>
      </p:sp>
      <p:sp>
        <p:nvSpPr>
          <p:cNvPr id="76823" name="Text Box 26"/>
          <p:cNvSpPr txBox="1">
            <a:spLocks noChangeArrowheads="1"/>
          </p:cNvSpPr>
          <p:nvPr/>
        </p:nvSpPr>
        <p:spPr bwMode="auto">
          <a:xfrm>
            <a:off x="1295400" y="2590800"/>
            <a:ext cx="1047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V</a:t>
            </a:r>
            <a:r>
              <a:rPr lang="en-US" altLang="zh-CN" baseline="-25000">
                <a:ea typeface="宋体" pitchFamily="2" charset="-122"/>
              </a:rPr>
              <a:t>1..n1</a:t>
            </a:r>
          </a:p>
        </p:txBody>
      </p:sp>
      <p:sp>
        <p:nvSpPr>
          <p:cNvPr id="76824" name="Line 27"/>
          <p:cNvSpPr>
            <a:spLocks noChangeShapeType="1"/>
          </p:cNvSpPr>
          <p:nvPr/>
        </p:nvSpPr>
        <p:spPr bwMode="auto">
          <a:xfrm>
            <a:off x="15240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Text Box 28"/>
          <p:cNvSpPr txBox="1">
            <a:spLocks noChangeArrowheads="1"/>
          </p:cNvSpPr>
          <p:nvPr/>
        </p:nvSpPr>
        <p:spPr bwMode="auto">
          <a:xfrm>
            <a:off x="2819400" y="2514600"/>
            <a:ext cx="1047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V</a:t>
            </a:r>
            <a:r>
              <a:rPr lang="en-US" altLang="zh-CN" baseline="-25000">
                <a:ea typeface="宋体" pitchFamily="2" charset="-122"/>
              </a:rPr>
              <a:t>1..n2</a:t>
            </a:r>
          </a:p>
        </p:txBody>
      </p:sp>
      <p:sp>
        <p:nvSpPr>
          <p:cNvPr id="76826" name="Line 29"/>
          <p:cNvSpPr>
            <a:spLocks noChangeShapeType="1"/>
          </p:cNvSpPr>
          <p:nvPr/>
        </p:nvSpPr>
        <p:spPr bwMode="auto">
          <a:xfrm>
            <a:off x="32766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9070" name="Text Box 30"/>
          <p:cNvSpPr txBox="1">
            <a:spLocks noChangeArrowheads="1"/>
          </p:cNvSpPr>
          <p:nvPr/>
        </p:nvSpPr>
        <p:spPr bwMode="auto">
          <a:xfrm>
            <a:off x="5410200" y="26670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a typeface="宋体" pitchFamily="2" charset="-122"/>
              </a:rPr>
              <a:t>V</a:t>
            </a:r>
            <a:r>
              <a:rPr lang="en-US" altLang="zh-CN" baseline="-25000">
                <a:solidFill>
                  <a:schemeClr val="accent1"/>
                </a:solidFill>
                <a:ea typeface="宋体" pitchFamily="2" charset="-122"/>
              </a:rPr>
              <a:t>1..(n1+n2)</a:t>
            </a:r>
          </a:p>
        </p:txBody>
      </p:sp>
      <p:sp>
        <p:nvSpPr>
          <p:cNvPr id="599071" name="Line 31"/>
          <p:cNvSpPr>
            <a:spLocks noChangeShapeType="1"/>
          </p:cNvSpPr>
          <p:nvPr/>
        </p:nvSpPr>
        <p:spPr bwMode="auto">
          <a:xfrm>
            <a:off x="5943600" y="3276600"/>
            <a:ext cx="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9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9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9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9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9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50" grpId="0"/>
      <p:bldP spid="599051" grpId="0"/>
      <p:bldP spid="599052" grpId="0"/>
      <p:bldP spid="599053" grpId="0" animBg="1"/>
      <p:bldP spid="599054" grpId="0" animBg="1"/>
      <p:bldP spid="599055" grpId="0" animBg="1"/>
      <p:bldP spid="599058" grpId="0" animBg="1"/>
      <p:bldP spid="599061" grpId="0" animBg="1"/>
      <p:bldP spid="599062" grpId="0"/>
      <p:bldP spid="599063" grpId="0" animBg="1"/>
      <p:bldP spid="599064" grpId="0"/>
      <p:bldP spid="599065" grpId="0"/>
      <p:bldP spid="599070" grpId="0"/>
      <p:bldP spid="5990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Some Experiments</a:t>
            </a:r>
            <a:endParaRPr lang="el-GR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E947059-B5DF-498C-B067-4EE610D8BF9B}" type="slidenum">
              <a:rPr lang="en-US" altLang="en-US" smtClean="0">
                <a:latin typeface="Arial" charset="0"/>
                <a:cs typeface="Arial" charset="0"/>
              </a:rPr>
              <a:pPr/>
              <a:t>19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0550" y="1433513"/>
            <a:ext cx="7775575" cy="50641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We use real streams: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World Cup Data (WC)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IP traces from the AT&amp;T network (IP)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We perform the following query: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WC: Aggregate on response size and group by client id/object id (50M groups)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IP: Aggregate on packet size and group by source IP/destination IP (7M groups)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Hardware for the client: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2.8GHz Intel Pentium 4 CPU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512 MB memory</a:t>
            </a:r>
          </a:p>
          <a:p>
            <a:pPr marL="876300" lvl="1" indent="-419100"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Linux Machine</a:t>
            </a:r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Outsourcing</a:t>
            </a:r>
          </a:p>
        </p:txBody>
      </p:sp>
      <p:sp>
        <p:nvSpPr>
          <p:cNvPr id="221193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Manufacturing</a:t>
            </a:r>
          </a:p>
          <a:p>
            <a:endParaRPr lang="en-US" altLang="zh-CN" smtClean="0">
              <a:ea typeface="宋体" pitchFamily="2" charset="-122"/>
            </a:endParaRPr>
          </a:p>
          <a:p>
            <a:r>
              <a:rPr lang="en-US" altLang="zh-CN" smtClean="0">
                <a:ea typeface="宋体" pitchFamily="2" charset="-122"/>
              </a:rPr>
              <a:t>Software development</a:t>
            </a:r>
          </a:p>
          <a:p>
            <a:endParaRPr lang="en-US" altLang="zh-CN" smtClean="0">
              <a:ea typeface="宋体" pitchFamily="2" charset="-122"/>
            </a:endParaRPr>
          </a:p>
          <a:p>
            <a:r>
              <a:rPr lang="en-US" altLang="zh-CN" smtClean="0">
                <a:ea typeface="宋体" pitchFamily="2" charset="-122"/>
              </a:rPr>
              <a:t>Service</a:t>
            </a:r>
          </a:p>
          <a:p>
            <a:endParaRPr lang="en-US" altLang="zh-CN" smtClean="0">
              <a:ea typeface="宋体" pitchFamily="2" charset="-122"/>
            </a:endParaRPr>
          </a:p>
          <a:p>
            <a:r>
              <a:rPr lang="en-US" altLang="zh-CN" smtClean="0">
                <a:solidFill>
                  <a:srgbClr val="FB3803"/>
                </a:solidFill>
                <a:ea typeface="宋体" pitchFamily="2" charset="-122"/>
              </a:rPr>
              <a:t>Data</a:t>
            </a:r>
          </a:p>
          <a:p>
            <a:pPr>
              <a:buFont typeface="Wingdings 3" pitchFamily="18" charset="2"/>
              <a:buNone/>
            </a:pPr>
            <a:endParaRPr lang="zh-CN" altLang="en-US" smtClean="0">
              <a:ea typeface="宋体" pitchFamily="2" charset="-122"/>
            </a:endParaRPr>
          </a:p>
        </p:txBody>
      </p:sp>
      <p:pic>
        <p:nvPicPr>
          <p:cNvPr id="221195" name="Picture 11" descr="USAPinMadeInCh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975" y="842963"/>
            <a:ext cx="1882775" cy="2022475"/>
          </a:xfrm>
          <a:prstGeom prst="rect">
            <a:avLst/>
          </a:prstGeom>
          <a:noFill/>
        </p:spPr>
      </p:pic>
      <p:pic>
        <p:nvPicPr>
          <p:cNvPr id="221197" name="Picture 13" descr="outsourci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28950"/>
            <a:ext cx="3810000" cy="3352800"/>
          </a:xfrm>
          <a:prstGeom prst="rect">
            <a:avLst/>
          </a:prstGeom>
          <a:noFill/>
        </p:spPr>
      </p:pic>
      <p:pic>
        <p:nvPicPr>
          <p:cNvPr id="221199" name="Picture 15" descr="00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950" y="3833813"/>
            <a:ext cx="3162300" cy="2352675"/>
          </a:xfrm>
          <a:prstGeom prst="rect">
            <a:avLst/>
          </a:prstGeom>
          <a:noFill/>
        </p:spPr>
      </p:pic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2638425" y="2924175"/>
            <a:ext cx="1763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B3803"/>
                </a:solidFill>
                <a:ea typeface="宋体" pitchFamily="2" charset="-122"/>
              </a:rPr>
              <a:t>TRUST?</a:t>
            </a:r>
          </a:p>
        </p:txBody>
      </p:sp>
      <p:sp>
        <p:nvSpPr>
          <p:cNvPr id="221201" name="Line 17"/>
          <p:cNvSpPr>
            <a:spLocks noChangeShapeType="1"/>
          </p:cNvSpPr>
          <p:nvPr/>
        </p:nvSpPr>
        <p:spPr bwMode="auto">
          <a:xfrm flipH="1">
            <a:off x="3111500" y="3441700"/>
            <a:ext cx="368300" cy="520700"/>
          </a:xfrm>
          <a:prstGeom prst="line">
            <a:avLst/>
          </a:prstGeom>
          <a:noFill/>
          <a:ln w="76200">
            <a:solidFill>
              <a:srgbClr val="FB380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0" grpId="0"/>
      <p:bldP spid="221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Memory Usage of Exact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8489D6-FCE2-43C5-9DCB-47CBDBD555CF}" type="slidenum">
              <a:rPr lang="en-US" altLang="en-US" smtClean="0">
                <a:latin typeface="Arial" charset="0"/>
                <a:cs typeface="Arial" charset="0"/>
              </a:rPr>
              <a:pPr/>
              <a:t>20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79876" name="Picture 4" descr="memoryus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76400"/>
            <a:ext cx="6858000" cy="3736975"/>
          </a:xfrm>
        </p:spPr>
      </p:pic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192088" y="6143625"/>
            <a:ext cx="900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PIRS using only constant 3 words (27 bytes) at all time. </a:t>
            </a: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128588" y="5510213"/>
            <a:ext cx="770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Exact’s memory usage is linear and expensive.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Update Time (per tuple) of Exact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132681B-1FBB-4D65-8379-95F6F89D0EAD}" type="slidenum">
              <a:rPr lang="en-US" altLang="en-US" smtClean="0">
                <a:latin typeface="Arial" charset="0"/>
                <a:cs typeface="Arial" charset="0"/>
              </a:rPr>
              <a:pPr/>
              <a:t>21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0900" name="Picture 4" descr="wcruntim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85850" y="1476375"/>
            <a:ext cx="6711950" cy="3657600"/>
          </a:xfrm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166688" y="5289550"/>
            <a:ext cx="8821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2400">
                <a:ea typeface="宋体" pitchFamily="2" charset="-122"/>
              </a:rPr>
              <a:t>Exact is fast when memory usage is small.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2400">
                <a:ea typeface="宋体" pitchFamily="2" charset="-122"/>
              </a:rPr>
              <a:t>It becomes extremely slow due to cache misses.</a:t>
            </a:r>
          </a:p>
        </p:txBody>
      </p:sp>
      <p:sp>
        <p:nvSpPr>
          <p:cNvPr id="774151" name="Oval 7"/>
          <p:cNvSpPr>
            <a:spLocks noChangeArrowheads="1"/>
          </p:cNvSpPr>
          <p:nvPr/>
        </p:nvSpPr>
        <p:spPr bwMode="auto">
          <a:xfrm>
            <a:off x="4248150" y="2143125"/>
            <a:ext cx="723900" cy="2590800"/>
          </a:xfrm>
          <a:prstGeom prst="ellips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74152" name="Line 8"/>
          <p:cNvSpPr>
            <a:spLocks noChangeShapeType="1"/>
          </p:cNvSpPr>
          <p:nvPr/>
        </p:nvSpPr>
        <p:spPr bwMode="auto">
          <a:xfrm>
            <a:off x="5057775" y="3429000"/>
            <a:ext cx="381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5448300" y="3209925"/>
            <a:ext cx="2847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>
                <a:ea typeface="宋体" pitchFamily="2" charset="-122"/>
              </a:rPr>
              <a:t>Cache misses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1" grpId="0" animBg="1"/>
      <p:bldP spid="774152" grpId="0" animBg="1"/>
      <p:bldP spid="7741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Running Time Analysis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B9AB621-FE2F-49A0-A466-2BDEBB96A16F}" type="slidenum">
              <a:rPr lang="en-US" altLang="en-US" smtClean="0">
                <a:latin typeface="Arial" charset="0"/>
                <a:cs typeface="Arial" charset="0"/>
              </a:rPr>
              <a:pPr/>
              <a:t>22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777263" name="Group 47"/>
          <p:cNvGraphicFramePr>
            <a:graphicFrameLocks noGrp="1"/>
          </p:cNvGraphicFramePr>
          <p:nvPr/>
        </p:nvGraphicFramePr>
        <p:xfrm>
          <a:off x="1708150" y="2955925"/>
          <a:ext cx="5275263" cy="1344613"/>
        </p:xfrm>
        <a:graphic>
          <a:graphicData uri="http://schemas.openxmlformats.org/drawingml/2006/table">
            <a:tbl>
              <a:tblPr/>
              <a:tblGrid>
                <a:gridCol w="1700213"/>
                <a:gridCol w="1701800"/>
                <a:gridCol w="187325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WC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IPs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Count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0.98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μ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0.98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μ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Sum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8.01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μ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6.69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μ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45" name="Text Box 28"/>
          <p:cNvSpPr txBox="1">
            <a:spLocks noChangeArrowheads="1"/>
          </p:cNvSpPr>
          <p:nvPr/>
        </p:nvSpPr>
        <p:spPr bwMode="auto">
          <a:xfrm>
            <a:off x="2714625" y="1914525"/>
            <a:ext cx="3579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Average Update Time</a:t>
            </a:r>
            <a:endParaRPr lang="el-GR" sz="2800">
              <a:latin typeface="Tahoma" pitchFamily="34" charset="0"/>
            </a:endParaRPr>
          </a:p>
        </p:txBody>
      </p:sp>
      <p:sp>
        <p:nvSpPr>
          <p:cNvPr id="81946" name="Text Box 30"/>
          <p:cNvSpPr txBox="1">
            <a:spLocks noChangeArrowheads="1"/>
          </p:cNvSpPr>
          <p:nvPr/>
        </p:nvSpPr>
        <p:spPr bwMode="auto">
          <a:xfrm>
            <a:off x="495300" y="4686300"/>
            <a:ext cx="84391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IPs exhibits smaller update cost for sum query as the average value of </a:t>
            </a:r>
            <a:r>
              <a:rPr lang="en-US" altLang="zh-CN" i="1">
                <a:ea typeface="宋体" pitchFamily="2" charset="-122"/>
              </a:rPr>
              <a:t>u</a:t>
            </a:r>
            <a:r>
              <a:rPr lang="en-US" altLang="zh-CN">
                <a:ea typeface="宋体" pitchFamily="2" charset="-122"/>
              </a:rPr>
              <a:t> is smaller than that of WC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Multiple Queries: Exact Memory Usage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FF07CEB-78F3-45E3-9F91-F75F152EBD49}" type="slidenum">
              <a:rPr lang="en-US" altLang="en-US" smtClean="0">
                <a:latin typeface="Arial" charset="0"/>
                <a:cs typeface="Arial" charset="0"/>
              </a:rPr>
              <a:pPr/>
              <a:t>23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2948" name="Picture 4" descr="mq_memoryus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524000"/>
            <a:ext cx="6781800" cy="3695700"/>
          </a:xfrm>
        </p:spPr>
      </p:pic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1879600" y="6037263"/>
            <a:ext cx="524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PIRS </a:t>
            </a:r>
            <a:r>
              <a:rPr lang="en-US" altLang="zh-CN" sz="2800">
                <a:solidFill>
                  <a:srgbClr val="FB3803"/>
                </a:solidFill>
                <a:ea typeface="宋体" pitchFamily="2" charset="-122"/>
              </a:rPr>
              <a:t>always</a:t>
            </a:r>
            <a:r>
              <a:rPr lang="en-US" altLang="zh-CN" sz="2800">
                <a:ea typeface="宋体" pitchFamily="2" charset="-122"/>
              </a:rPr>
              <a:t> uses only 3 words.</a:t>
            </a:r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0" y="5270500"/>
            <a:ext cx="901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Exact’s memory usage is linear w.r.t number of queries and increasing over time.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3988" y="747713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900" smtClean="0"/>
              <a:t>CQV with Load Shedding</a:t>
            </a:r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85800" y="1584325"/>
          <a:ext cx="3198813" cy="542925"/>
        </p:xfrm>
        <a:graphic>
          <a:graphicData uri="http://schemas.openxmlformats.org/presentationml/2006/ole">
            <p:oleObj spid="_x0000_s234499" name="Equation" r:id="rId4" imgW="1346040" imgH="228600" progId="Equation.3">
              <p:embed/>
            </p:oleObj>
          </a:graphicData>
        </a:graphic>
      </p:graphicFrame>
      <p:graphicFrame>
        <p:nvGraphicFramePr>
          <p:cNvPr id="80998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85800" y="2465388"/>
          <a:ext cx="3313113" cy="547687"/>
        </p:xfrm>
        <a:graphic>
          <a:graphicData uri="http://schemas.openxmlformats.org/presentationml/2006/ole">
            <p:oleObj spid="_x0000_s234500" name="Equation" r:id="rId5" imgW="1536480" imgH="253800" progId="Equation.3">
              <p:embed/>
            </p:oleObj>
          </a:graphicData>
        </a:graphic>
      </p:graphicFrame>
      <p:graphicFrame>
        <p:nvGraphicFramePr>
          <p:cNvPr id="809989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14400" y="3549650"/>
          <a:ext cx="6858000" cy="496888"/>
        </p:xfrm>
        <a:graphic>
          <a:graphicData uri="http://schemas.openxmlformats.org/presentationml/2006/ole">
            <p:oleObj spid="_x0000_s234501" name="Equation" r:id="rId6" imgW="3327120" imgH="241200" progId="Equation.3">
              <p:embed/>
            </p:oleObj>
          </a:graphicData>
        </a:graphic>
      </p:graphicFrame>
      <p:sp>
        <p:nvSpPr>
          <p:cNvPr id="234502" name="Slide Number Placeholder 6"/>
          <p:cNvSpPr txBox="1">
            <a:spLocks noGrp="1"/>
          </p:cNvSpPr>
          <p:nvPr/>
        </p:nvSpPr>
        <p:spPr bwMode="auto">
          <a:xfrm>
            <a:off x="114300" y="6589713"/>
            <a:ext cx="730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7D6E33F-E0E8-4BBB-8068-7F224D7FB174}" type="slidenum">
              <a:rPr lang="en-US" altLang="en-US" sz="1400">
                <a:solidFill>
                  <a:schemeClr val="tx2"/>
                </a:solidFill>
              </a:rPr>
              <a:pPr/>
              <a:t>24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809990" name="Object 6"/>
          <p:cNvGraphicFramePr>
            <a:graphicFrameLocks noChangeAspect="1"/>
          </p:cNvGraphicFramePr>
          <p:nvPr/>
        </p:nvGraphicFramePr>
        <p:xfrm>
          <a:off x="4408488" y="2449513"/>
          <a:ext cx="3487737" cy="581025"/>
        </p:xfrm>
        <a:graphic>
          <a:graphicData uri="http://schemas.openxmlformats.org/presentationml/2006/ole">
            <p:oleObj spid="_x0000_s234503" name="Equation" r:id="rId7" imgW="1523880" imgH="253800" progId="Equation.3">
              <p:embed/>
            </p:oleObj>
          </a:graphicData>
        </a:graphic>
      </p:graphicFrame>
      <p:graphicFrame>
        <p:nvGraphicFramePr>
          <p:cNvPr id="809991" name="Object 7"/>
          <p:cNvGraphicFramePr>
            <a:graphicFrameLocks noChangeAspect="1"/>
          </p:cNvGraphicFramePr>
          <p:nvPr/>
        </p:nvGraphicFramePr>
        <p:xfrm>
          <a:off x="889000" y="4078288"/>
          <a:ext cx="3811588" cy="506412"/>
        </p:xfrm>
        <a:graphic>
          <a:graphicData uri="http://schemas.openxmlformats.org/presentationml/2006/ole">
            <p:oleObj spid="_x0000_s234504" name="Equation" r:id="rId8" imgW="1828800" imgH="2412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2088" y="757238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900" smtClean="0"/>
              <a:t>PIRS</a:t>
            </a:r>
            <a:r>
              <a:rPr lang="el-GR" sz="2900" baseline="30000" smtClean="0"/>
              <a:t>γ</a:t>
            </a:r>
            <a:r>
              <a:rPr lang="en-US" altLang="zh-CN" sz="2900" baseline="30000" smtClean="0"/>
              <a:t>: </a:t>
            </a:r>
            <a:r>
              <a:rPr lang="en-US" altLang="zh-CN" sz="2900" smtClean="0"/>
              <a:t>An Exact Solution</a:t>
            </a:r>
            <a:endParaRPr lang="en-US" altLang="zh-CN" sz="2900" baseline="30000" smtClean="0"/>
          </a:p>
        </p:txBody>
      </p:sp>
      <p:graphicFrame>
        <p:nvGraphicFramePr>
          <p:cNvPr id="23654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04800" y="1524000"/>
          <a:ext cx="2438400" cy="406400"/>
        </p:xfrm>
        <a:graphic>
          <a:graphicData uri="http://schemas.openxmlformats.org/presentationml/2006/ole">
            <p:oleObj spid="_x0000_s236547" name="Equation" r:id="rId4" imgW="1371600" imgH="228600" progId="Equation.3">
              <p:embed/>
            </p:oleObj>
          </a:graphicData>
        </a:graphic>
      </p:graphicFrame>
      <p:graphicFrame>
        <p:nvGraphicFramePr>
          <p:cNvPr id="830476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400800" y="3886200"/>
          <a:ext cx="949325" cy="484188"/>
        </p:xfrm>
        <a:graphic>
          <a:graphicData uri="http://schemas.openxmlformats.org/presentationml/2006/ole">
            <p:oleObj spid="_x0000_s236548" name="VISIO" r:id="rId5" imgW="948960" imgH="483840" progId="Visio.Drawing.11">
              <p:embed/>
            </p:oleObj>
          </a:graphicData>
        </a:graphic>
      </p:graphicFrame>
      <p:sp>
        <p:nvSpPr>
          <p:cNvPr id="236549" name="Slide Number Placeholder 6"/>
          <p:cNvSpPr txBox="1">
            <a:spLocks noGrp="1"/>
          </p:cNvSpPr>
          <p:nvPr/>
        </p:nvSpPr>
        <p:spPr bwMode="auto">
          <a:xfrm>
            <a:off x="114300" y="6589713"/>
            <a:ext cx="730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04163B5-84BB-4CA7-8E0A-65E79773AB87}" type="slidenum">
              <a:rPr lang="en-US" altLang="en-US" sz="1400">
                <a:solidFill>
                  <a:schemeClr val="tx2"/>
                </a:solidFill>
              </a:rPr>
              <a:pPr/>
              <a:t>25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36550" name="Object 4"/>
          <p:cNvGraphicFramePr>
            <a:graphicFrameLocks noChangeAspect="1"/>
          </p:cNvGraphicFramePr>
          <p:nvPr/>
        </p:nvGraphicFramePr>
        <p:xfrm>
          <a:off x="2895600" y="1447800"/>
          <a:ext cx="6086475" cy="461963"/>
        </p:xfrm>
        <a:graphic>
          <a:graphicData uri="http://schemas.openxmlformats.org/presentationml/2006/ole">
            <p:oleObj spid="_x0000_s236550" name="Equation" r:id="rId6" imgW="2869920" imgH="228600" progId="Equation.3">
              <p:embed/>
            </p:oleObj>
          </a:graphicData>
        </a:graphic>
      </p:graphicFrame>
      <p:graphicFrame>
        <p:nvGraphicFramePr>
          <p:cNvPr id="236551" name="Object 5"/>
          <p:cNvGraphicFramePr>
            <a:graphicFrameLocks noChangeAspect="1"/>
          </p:cNvGraphicFramePr>
          <p:nvPr/>
        </p:nvGraphicFramePr>
        <p:xfrm>
          <a:off x="304800" y="1981200"/>
          <a:ext cx="3714750" cy="412750"/>
        </p:xfrm>
        <a:graphic>
          <a:graphicData uri="http://schemas.openxmlformats.org/presentationml/2006/ole">
            <p:oleObj spid="_x0000_s236551" name="Equation" r:id="rId7" imgW="1942920" imgH="215640" progId="Equation.3">
              <p:embed/>
            </p:oleObj>
          </a:graphicData>
        </a:graphic>
      </p:graphicFrame>
      <p:sp>
        <p:nvSpPr>
          <p:cNvPr id="830470" name="AutoShape 6"/>
          <p:cNvSpPr>
            <a:spLocks noChangeArrowheads="1"/>
          </p:cNvSpPr>
          <p:nvPr/>
        </p:nvSpPr>
        <p:spPr bwMode="auto">
          <a:xfrm>
            <a:off x="1676400" y="34290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0471" name="AutoShape 7"/>
          <p:cNvSpPr>
            <a:spLocks noChangeArrowheads="1"/>
          </p:cNvSpPr>
          <p:nvPr/>
        </p:nvSpPr>
        <p:spPr bwMode="auto">
          <a:xfrm>
            <a:off x="2514600" y="34290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0472" name="AutoShape 8"/>
          <p:cNvSpPr>
            <a:spLocks noChangeArrowheads="1"/>
          </p:cNvSpPr>
          <p:nvPr/>
        </p:nvSpPr>
        <p:spPr bwMode="auto">
          <a:xfrm>
            <a:off x="4648200" y="34290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0473" name="Text Box 9"/>
          <p:cNvSpPr txBox="1">
            <a:spLocks noChangeArrowheads="1"/>
          </p:cNvSpPr>
          <p:nvPr/>
        </p:nvSpPr>
        <p:spPr bwMode="auto">
          <a:xfrm>
            <a:off x="3657600" y="32766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ea typeface="宋体" pitchFamily="2" charset="-122"/>
              </a:rPr>
              <a:t>…</a:t>
            </a:r>
          </a:p>
        </p:txBody>
      </p:sp>
      <p:sp>
        <p:nvSpPr>
          <p:cNvPr id="830474" name="AutoShape 10"/>
          <p:cNvSpPr>
            <a:spLocks/>
          </p:cNvSpPr>
          <p:nvPr/>
        </p:nvSpPr>
        <p:spPr bwMode="auto">
          <a:xfrm rot="5400000">
            <a:off x="3429000" y="2590800"/>
            <a:ext cx="228600" cy="29718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0475" name="Text Box 11"/>
          <p:cNvSpPr txBox="1">
            <a:spLocks noChangeArrowheads="1"/>
          </p:cNvSpPr>
          <p:nvPr/>
        </p:nvSpPr>
        <p:spPr bwMode="auto">
          <a:xfrm>
            <a:off x="2895600" y="4038600"/>
            <a:ext cx="1687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k buckets</a:t>
            </a:r>
          </a:p>
        </p:txBody>
      </p:sp>
      <p:sp>
        <p:nvSpPr>
          <p:cNvPr id="830477" name="AutoShape 13"/>
          <p:cNvSpPr>
            <a:spLocks noChangeArrowheads="1"/>
          </p:cNvSpPr>
          <p:nvPr/>
        </p:nvSpPr>
        <p:spPr bwMode="auto">
          <a:xfrm>
            <a:off x="5486400" y="4038600"/>
            <a:ext cx="609600" cy="228600"/>
          </a:xfrm>
          <a:custGeom>
            <a:avLst/>
            <a:gdLst>
              <a:gd name="T0" fmla="*/ 12903199 w 21600"/>
              <a:gd name="T1" fmla="*/ 0 h 21600"/>
              <a:gd name="T2" fmla="*/ 0 w 21600"/>
              <a:gd name="T3" fmla="*/ 1209675 h 21600"/>
              <a:gd name="T4" fmla="*/ 12903199 w 21600"/>
              <a:gd name="T5" fmla="*/ 2419350 h 21600"/>
              <a:gd name="T6" fmla="*/ 17204267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0478" name="Text Box 14"/>
          <p:cNvSpPr txBox="1">
            <a:spLocks noChangeArrowheads="1"/>
          </p:cNvSpPr>
          <p:nvPr/>
        </p:nvSpPr>
        <p:spPr bwMode="auto">
          <a:xfrm>
            <a:off x="6477000" y="4267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Alarm</a:t>
            </a:r>
          </a:p>
        </p:txBody>
      </p:sp>
      <p:sp>
        <p:nvSpPr>
          <p:cNvPr id="830479" name="Text Box 15"/>
          <p:cNvSpPr txBox="1">
            <a:spLocks noChangeArrowheads="1"/>
          </p:cNvSpPr>
          <p:nvPr/>
        </p:nvSpPr>
        <p:spPr bwMode="auto">
          <a:xfrm>
            <a:off x="685800" y="2819400"/>
            <a:ext cx="415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v</a:t>
            </a:r>
            <a:r>
              <a:rPr lang="en-US" altLang="zh-CN" sz="2800" baseline="-25000">
                <a:ea typeface="宋体" pitchFamily="2" charset="-122"/>
              </a:rPr>
              <a:t>i</a:t>
            </a:r>
          </a:p>
        </p:txBody>
      </p:sp>
      <p:sp>
        <p:nvSpPr>
          <p:cNvPr id="830480" name="Text Box 16"/>
          <p:cNvSpPr txBox="1">
            <a:spLocks noChangeArrowheads="1"/>
          </p:cNvSpPr>
          <p:nvPr/>
        </p:nvSpPr>
        <p:spPr bwMode="auto">
          <a:xfrm>
            <a:off x="2667000" y="2362200"/>
            <a:ext cx="74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b</a:t>
            </a:r>
            <a:r>
              <a:rPr lang="en-US" altLang="zh-CN" sz="2400" baseline="-25000">
                <a:ea typeface="宋体" pitchFamily="2" charset="-122"/>
              </a:rPr>
              <a:t>i</a:t>
            </a:r>
            <a:r>
              <a:rPr lang="en-US" altLang="zh-CN" sz="2400">
                <a:ea typeface="宋体" pitchFamily="2" charset="-122"/>
              </a:rPr>
              <a:t>=2</a:t>
            </a:r>
            <a:endParaRPr lang="en-US" altLang="zh-CN" sz="2400" baseline="-25000">
              <a:ea typeface="宋体" pitchFamily="2" charset="-122"/>
            </a:endParaRPr>
          </a:p>
        </p:txBody>
      </p:sp>
      <p:sp>
        <p:nvSpPr>
          <p:cNvPr id="830481" name="Text Box 17"/>
          <p:cNvSpPr txBox="1">
            <a:spLocks noChangeArrowheads="1"/>
          </p:cNvSpPr>
          <p:nvPr/>
        </p:nvSpPr>
        <p:spPr bwMode="auto">
          <a:xfrm>
            <a:off x="3048000" y="48006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If at least </a:t>
            </a:r>
            <a:r>
              <a:rPr lang="el-GR" sz="2800"/>
              <a:t>γ</a:t>
            </a:r>
            <a:r>
              <a:rPr lang="en-US" altLang="zh-CN" sz="2800">
                <a:ea typeface="宋体" pitchFamily="2" charset="-122"/>
              </a:rPr>
              <a:t> buckets raise alarms</a:t>
            </a:r>
            <a:endParaRPr lang="el-GR" sz="2800"/>
          </a:p>
        </p:txBody>
      </p:sp>
      <p:sp>
        <p:nvSpPr>
          <p:cNvPr id="830482" name="AutoShape 18"/>
          <p:cNvSpPr>
            <a:spLocks/>
          </p:cNvSpPr>
          <p:nvPr/>
        </p:nvSpPr>
        <p:spPr bwMode="auto">
          <a:xfrm>
            <a:off x="1219200" y="36576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0483" name="AutoShape 19"/>
          <p:cNvSpPr>
            <a:spLocks noChangeArrowheads="1"/>
          </p:cNvSpPr>
          <p:nvPr/>
        </p:nvSpPr>
        <p:spPr bwMode="auto">
          <a:xfrm>
            <a:off x="1600200" y="56388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0484" name="AutoShape 20"/>
          <p:cNvSpPr>
            <a:spLocks noChangeArrowheads="1"/>
          </p:cNvSpPr>
          <p:nvPr/>
        </p:nvSpPr>
        <p:spPr bwMode="auto">
          <a:xfrm>
            <a:off x="2438400" y="56388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0485" name="AutoShape 21"/>
          <p:cNvSpPr>
            <a:spLocks noChangeArrowheads="1"/>
          </p:cNvSpPr>
          <p:nvPr/>
        </p:nvSpPr>
        <p:spPr bwMode="auto">
          <a:xfrm>
            <a:off x="4572000" y="56388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0486" name="Text Box 22"/>
          <p:cNvSpPr txBox="1">
            <a:spLocks noChangeArrowheads="1"/>
          </p:cNvSpPr>
          <p:nvPr/>
        </p:nvSpPr>
        <p:spPr bwMode="auto">
          <a:xfrm>
            <a:off x="3581400" y="54864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ea typeface="宋体" pitchFamily="2" charset="-122"/>
              </a:rPr>
              <a:t>…</a:t>
            </a:r>
          </a:p>
        </p:txBody>
      </p:sp>
      <p:sp>
        <p:nvSpPr>
          <p:cNvPr id="830487" name="Text Box 23"/>
          <p:cNvSpPr txBox="1">
            <a:spLocks noChangeArrowheads="1"/>
          </p:cNvSpPr>
          <p:nvPr/>
        </p:nvSpPr>
        <p:spPr bwMode="auto">
          <a:xfrm>
            <a:off x="1676400" y="4572000"/>
            <a:ext cx="73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sz="3600" b="1">
                <a:ea typeface="宋体" pitchFamily="2" charset="-122"/>
              </a:rPr>
              <a:t>…</a:t>
            </a:r>
          </a:p>
        </p:txBody>
      </p:sp>
      <p:sp>
        <p:nvSpPr>
          <p:cNvPr id="830488" name="Text Box 24"/>
          <p:cNvSpPr txBox="1">
            <a:spLocks noChangeArrowheads="1"/>
          </p:cNvSpPr>
          <p:nvPr/>
        </p:nvSpPr>
        <p:spPr bwMode="auto">
          <a:xfrm>
            <a:off x="0" y="45720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log 1/</a:t>
            </a:r>
            <a:r>
              <a:rPr lang="el-GR" sz="2800"/>
              <a:t>δ</a:t>
            </a:r>
          </a:p>
        </p:txBody>
      </p:sp>
      <p:graphicFrame>
        <p:nvGraphicFramePr>
          <p:cNvPr id="830489" name="Object 25"/>
          <p:cNvGraphicFramePr>
            <a:graphicFrameLocks noChangeAspect="1"/>
          </p:cNvGraphicFramePr>
          <p:nvPr/>
        </p:nvGraphicFramePr>
        <p:xfrm>
          <a:off x="6858000" y="1905000"/>
          <a:ext cx="949325" cy="484188"/>
        </p:xfrm>
        <a:graphic>
          <a:graphicData uri="http://schemas.openxmlformats.org/presentationml/2006/ole">
            <p:oleObj spid="_x0000_s236570" name="VISIO" r:id="rId8" imgW="948960" imgH="483840" progId="Visio.Drawing.11">
              <p:embed/>
            </p:oleObj>
          </a:graphicData>
        </a:graphic>
      </p:graphicFrame>
      <p:sp>
        <p:nvSpPr>
          <p:cNvPr id="830490" name="AutoShape 26"/>
          <p:cNvSpPr>
            <a:spLocks noChangeArrowheads="1"/>
          </p:cNvSpPr>
          <p:nvPr/>
        </p:nvSpPr>
        <p:spPr bwMode="auto">
          <a:xfrm>
            <a:off x="5943600" y="2057400"/>
            <a:ext cx="609600" cy="228600"/>
          </a:xfrm>
          <a:custGeom>
            <a:avLst/>
            <a:gdLst>
              <a:gd name="T0" fmla="*/ 12903199 w 21600"/>
              <a:gd name="T1" fmla="*/ 0 h 21600"/>
              <a:gd name="T2" fmla="*/ 0 w 21600"/>
              <a:gd name="T3" fmla="*/ 1209675 h 21600"/>
              <a:gd name="T4" fmla="*/ 12903199 w 21600"/>
              <a:gd name="T5" fmla="*/ 2419350 h 21600"/>
              <a:gd name="T6" fmla="*/ 17204267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0491" name="Text Box 27"/>
          <p:cNvSpPr txBox="1">
            <a:spLocks noChangeArrowheads="1"/>
          </p:cNvSpPr>
          <p:nvPr/>
        </p:nvSpPr>
        <p:spPr bwMode="auto">
          <a:xfrm>
            <a:off x="6934200" y="2286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Alarm</a:t>
            </a:r>
          </a:p>
        </p:txBody>
      </p:sp>
      <p:sp>
        <p:nvSpPr>
          <p:cNvPr id="830492" name="Text Box 28"/>
          <p:cNvSpPr txBox="1">
            <a:spLocks noChangeArrowheads="1"/>
          </p:cNvSpPr>
          <p:nvPr/>
        </p:nvSpPr>
        <p:spPr bwMode="auto">
          <a:xfrm>
            <a:off x="3505200" y="28194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If at least one layer raises alarms</a:t>
            </a:r>
            <a:endParaRPr lang="el-GR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3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8333 -0.00717 0.16667 -0.01411 0.20104 0.0 C 0.23542 0.01411 0.20504 0.07009 0.20573 0.08466 " pathEditMode="relative" ptsTypes="aaA">
                                      <p:cBhvr>
                                        <p:cTn id="30" dur="2000" fill="hold"/>
                                        <p:tgtEl>
                                          <p:spTgt spid="830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3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3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3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3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3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3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3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70" grpId="0" animBg="1"/>
      <p:bldP spid="830471" grpId="0" animBg="1"/>
      <p:bldP spid="830472" grpId="0" animBg="1"/>
      <p:bldP spid="830473" grpId="0"/>
      <p:bldP spid="830474" grpId="0" animBg="1"/>
      <p:bldP spid="830475" grpId="0"/>
      <p:bldP spid="830477" grpId="0" animBg="1"/>
      <p:bldP spid="830478" grpId="0"/>
      <p:bldP spid="830479" grpId="0"/>
      <p:bldP spid="830479" grpId="1"/>
      <p:bldP spid="830480" grpId="0"/>
      <p:bldP spid="830481" grpId="0"/>
      <p:bldP spid="830482" grpId="0" animBg="1"/>
      <p:bldP spid="830483" grpId="0" animBg="1"/>
      <p:bldP spid="830484" grpId="0" animBg="1"/>
      <p:bldP spid="830485" grpId="0" animBg="1"/>
      <p:bldP spid="830486" grpId="0"/>
      <p:bldP spid="830487" grpId="0"/>
      <p:bldP spid="830488" grpId="0"/>
      <p:bldP spid="830490" grpId="0" animBg="1"/>
      <p:bldP spid="830491" grpId="0"/>
      <p:bldP spid="8304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PIRS</a:t>
            </a:r>
            <a:r>
              <a:rPr lang="el-GR" baseline="30000" smtClean="0"/>
              <a:t>γ</a:t>
            </a:r>
            <a:r>
              <a:rPr lang="en-US" altLang="zh-CN" baseline="30000" smtClean="0"/>
              <a:t>: </a:t>
            </a:r>
            <a:r>
              <a:rPr lang="en-US" altLang="zh-CN" smtClean="0"/>
              <a:t>An Exact Solution</a:t>
            </a:r>
          </a:p>
        </p:txBody>
      </p:sp>
      <p:sp>
        <p:nvSpPr>
          <p:cNvPr id="238595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D1C7780-C2B1-4273-9B00-91D7E39675B2}" type="slidenum">
              <a:rPr lang="en-US" altLang="en-US" sz="1400">
                <a:solidFill>
                  <a:schemeClr val="tx2"/>
                </a:solidFill>
              </a:rPr>
              <a:pPr/>
              <a:t>26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38596" name="Text Box 3"/>
          <p:cNvSpPr txBox="1">
            <a:spLocks noChangeArrowheads="1"/>
          </p:cNvSpPr>
          <p:nvPr/>
        </p:nvSpPr>
        <p:spPr bwMode="auto">
          <a:xfrm>
            <a:off x="263525" y="2362200"/>
            <a:ext cx="8880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Theorem: PIRS</a:t>
            </a:r>
            <a:r>
              <a:rPr lang="el-GR" sz="2800" baseline="30000"/>
              <a:t>γ</a:t>
            </a:r>
            <a:r>
              <a:rPr lang="en-US" altLang="zh-CN" sz="2800">
                <a:ea typeface="宋体" pitchFamily="2" charset="-122"/>
              </a:rPr>
              <a:t> requires O(</a:t>
            </a:r>
            <a:r>
              <a:rPr lang="el-GR" sz="2800"/>
              <a:t>γ</a:t>
            </a:r>
            <a:r>
              <a:rPr lang="en-US" altLang="zh-CN" sz="2800" baseline="30000">
                <a:ea typeface="宋体" pitchFamily="2" charset="-122"/>
              </a:rPr>
              <a:t>2 </a:t>
            </a:r>
            <a:r>
              <a:rPr lang="en-US" altLang="zh-CN" sz="2800">
                <a:ea typeface="宋体" pitchFamily="2" charset="-122"/>
              </a:rPr>
              <a:t>log1/</a:t>
            </a:r>
            <a:r>
              <a:rPr lang="el-GR" sz="2800"/>
              <a:t>δ</a:t>
            </a:r>
            <a:r>
              <a:rPr lang="en-US" altLang="zh-CN" sz="2800">
                <a:ea typeface="宋体" pitchFamily="2" charset="-122"/>
              </a:rPr>
              <a:t> logn) bits, spends</a:t>
            </a:r>
          </a:p>
          <a:p>
            <a:r>
              <a:rPr lang="en-US" altLang="zh-CN" sz="2800">
                <a:ea typeface="宋体" pitchFamily="2" charset="-122"/>
              </a:rPr>
              <a:t>O(</a:t>
            </a:r>
            <a:r>
              <a:rPr lang="el-GR" sz="2800"/>
              <a:t>γ </a:t>
            </a:r>
            <a:r>
              <a:rPr lang="en-US" altLang="zh-CN" sz="2800">
                <a:ea typeface="宋体" pitchFamily="2" charset="-122"/>
              </a:rPr>
              <a:t>log1/</a:t>
            </a:r>
            <a:r>
              <a:rPr lang="el-GR" sz="2800"/>
              <a:t>δ</a:t>
            </a:r>
            <a:r>
              <a:rPr lang="en-US" altLang="zh-CN" sz="2800">
                <a:ea typeface="宋体" pitchFamily="2" charset="-122"/>
              </a:rPr>
              <a:t> ) time to process a tuple and solves CQV </a:t>
            </a:r>
          </a:p>
          <a:p>
            <a:r>
              <a:rPr lang="en-US" altLang="zh-CN" sz="2800">
                <a:ea typeface="宋体" pitchFamily="2" charset="-122"/>
              </a:rPr>
              <a:t>with semantic load shedding.</a:t>
            </a:r>
            <a:endParaRPr lang="el-G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Intuition on Approximation</a:t>
            </a:r>
          </a:p>
        </p:txBody>
      </p:sp>
      <p:sp>
        <p:nvSpPr>
          <p:cNvPr id="240643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3E9CBC5-EE1B-4ADC-8923-9BDE8EAD0E54}" type="slidenum">
              <a:rPr lang="en-US" altLang="en-US" sz="1400">
                <a:solidFill>
                  <a:schemeClr val="tx2"/>
                </a:solidFill>
              </a:rPr>
              <a:pPr/>
              <a:t>27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40644" name="Line 3"/>
          <p:cNvSpPr>
            <a:spLocks noChangeShapeType="1"/>
          </p:cNvSpPr>
          <p:nvPr/>
        </p:nvSpPr>
        <p:spPr bwMode="auto">
          <a:xfrm flipV="1">
            <a:off x="16764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0645" name="Line 4"/>
          <p:cNvSpPr>
            <a:spLocks noChangeShapeType="1"/>
          </p:cNvSpPr>
          <p:nvPr/>
        </p:nvSpPr>
        <p:spPr bwMode="auto">
          <a:xfrm>
            <a:off x="1676400" y="5029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0646" name="Text Box 5"/>
          <p:cNvSpPr txBox="1">
            <a:spLocks noChangeArrowheads="1"/>
          </p:cNvSpPr>
          <p:nvPr/>
        </p:nvSpPr>
        <p:spPr bwMode="auto">
          <a:xfrm>
            <a:off x="6080125" y="4764088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number of errors</a:t>
            </a:r>
          </a:p>
        </p:txBody>
      </p:sp>
      <p:sp>
        <p:nvSpPr>
          <p:cNvPr id="240647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350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probability to raise alarm</a:t>
            </a:r>
          </a:p>
        </p:txBody>
      </p:sp>
      <p:sp>
        <p:nvSpPr>
          <p:cNvPr id="240648" name="Text Box 7"/>
          <p:cNvSpPr txBox="1">
            <a:spLocks noChangeArrowheads="1"/>
          </p:cNvSpPr>
          <p:nvPr/>
        </p:nvSpPr>
        <p:spPr bwMode="auto">
          <a:xfrm>
            <a:off x="3581400" y="50022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B3803"/>
                </a:solidFill>
              </a:rPr>
              <a:t>γ</a:t>
            </a:r>
          </a:p>
        </p:txBody>
      </p:sp>
      <p:sp>
        <p:nvSpPr>
          <p:cNvPr id="240649" name="Line 8"/>
          <p:cNvSpPr>
            <a:spLocks noChangeShapeType="1"/>
          </p:cNvSpPr>
          <p:nvPr/>
        </p:nvSpPr>
        <p:spPr bwMode="auto">
          <a:xfrm>
            <a:off x="3733800" y="2438400"/>
            <a:ext cx="0" cy="2590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09" name="Line 9"/>
          <p:cNvSpPr>
            <a:spLocks noChangeShapeType="1"/>
          </p:cNvSpPr>
          <p:nvPr/>
        </p:nvSpPr>
        <p:spPr bwMode="auto">
          <a:xfrm>
            <a:off x="1676400" y="5029200"/>
            <a:ext cx="2057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10" name="Line 10"/>
          <p:cNvSpPr>
            <a:spLocks noChangeShapeType="1"/>
          </p:cNvSpPr>
          <p:nvPr/>
        </p:nvSpPr>
        <p:spPr bwMode="auto">
          <a:xfrm>
            <a:off x="3733800" y="2514600"/>
            <a:ext cx="1828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11" name="Line 11"/>
          <p:cNvSpPr>
            <a:spLocks noChangeShapeType="1"/>
          </p:cNvSpPr>
          <p:nvPr/>
        </p:nvSpPr>
        <p:spPr bwMode="auto">
          <a:xfrm flipV="1">
            <a:off x="3429000" y="3657600"/>
            <a:ext cx="3124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012" name="Line 12"/>
          <p:cNvSpPr>
            <a:spLocks noChangeShapeType="1"/>
          </p:cNvSpPr>
          <p:nvPr/>
        </p:nvSpPr>
        <p:spPr bwMode="auto">
          <a:xfrm>
            <a:off x="4953000" y="2514600"/>
            <a:ext cx="1524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013" name="Text Box 13"/>
          <p:cNvSpPr txBox="1">
            <a:spLocks noChangeArrowheads="1"/>
          </p:cNvSpPr>
          <p:nvPr/>
        </p:nvSpPr>
        <p:spPr bwMode="auto">
          <a:xfrm>
            <a:off x="6572250" y="3105150"/>
            <a:ext cx="1838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the ideal synopsis</a:t>
            </a:r>
            <a:endParaRPr lang="en-US" altLang="zh-CN" sz="2800" baseline="30000">
              <a:ea typeface="宋体" pitchFamily="2" charset="-122"/>
            </a:endParaRPr>
          </a:p>
        </p:txBody>
      </p:sp>
      <p:sp>
        <p:nvSpPr>
          <p:cNvPr id="1024014" name="Freeform 14"/>
          <p:cNvSpPr>
            <a:spLocks/>
          </p:cNvSpPr>
          <p:nvPr/>
        </p:nvSpPr>
        <p:spPr bwMode="auto">
          <a:xfrm>
            <a:off x="1676400" y="2533650"/>
            <a:ext cx="3886200" cy="2574925"/>
          </a:xfrm>
          <a:custGeom>
            <a:avLst/>
            <a:gdLst>
              <a:gd name="T0" fmla="*/ 0 w 2448"/>
              <a:gd name="T1" fmla="*/ 2419350 h 1622"/>
              <a:gd name="T2" fmla="*/ 1862138 w 2448"/>
              <a:gd name="T3" fmla="*/ 2232025 h 1622"/>
              <a:gd name="T4" fmla="*/ 2209800 w 2448"/>
              <a:gd name="T5" fmla="*/ 361950 h 1622"/>
              <a:gd name="T6" fmla="*/ 3886200 w 2448"/>
              <a:gd name="T7" fmla="*/ 57150 h 162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1622"/>
              <a:gd name="T14" fmla="*/ 2448 w 2448"/>
              <a:gd name="T15" fmla="*/ 1622 h 1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1622">
                <a:moveTo>
                  <a:pt x="0" y="1524"/>
                </a:moveTo>
                <a:cubicBezTo>
                  <a:pt x="195" y="1504"/>
                  <a:pt x="941" y="1622"/>
                  <a:pt x="1173" y="1406"/>
                </a:cubicBezTo>
                <a:cubicBezTo>
                  <a:pt x="1405" y="1190"/>
                  <a:pt x="1180" y="456"/>
                  <a:pt x="1392" y="228"/>
                </a:cubicBezTo>
                <a:cubicBezTo>
                  <a:pt x="1604" y="0"/>
                  <a:pt x="2044" y="8"/>
                  <a:pt x="2448" y="36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024015" name="Line 15"/>
          <p:cNvSpPr>
            <a:spLocks noChangeShapeType="1"/>
          </p:cNvSpPr>
          <p:nvPr/>
        </p:nvSpPr>
        <p:spPr bwMode="auto">
          <a:xfrm flipV="1">
            <a:off x="2895600" y="2438400"/>
            <a:ext cx="0" cy="259080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16" name="Line 16"/>
          <p:cNvSpPr>
            <a:spLocks noChangeShapeType="1"/>
          </p:cNvSpPr>
          <p:nvPr/>
        </p:nvSpPr>
        <p:spPr bwMode="auto">
          <a:xfrm flipV="1">
            <a:off x="4648200" y="2438400"/>
            <a:ext cx="0" cy="259080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17" name="Text Box 17"/>
          <p:cNvSpPr txBox="1">
            <a:spLocks noChangeArrowheads="1"/>
          </p:cNvSpPr>
          <p:nvPr/>
        </p:nvSpPr>
        <p:spPr bwMode="auto">
          <a:xfrm>
            <a:off x="2743200" y="50292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2A640"/>
                </a:solidFill>
              </a:rPr>
              <a:t>γ</a:t>
            </a:r>
            <a:r>
              <a:rPr lang="en-US" altLang="zh-CN" sz="2800">
                <a:solidFill>
                  <a:srgbClr val="F2A640"/>
                </a:solidFill>
                <a:ea typeface="宋体" pitchFamily="2" charset="-122"/>
              </a:rPr>
              <a:t>-</a:t>
            </a:r>
            <a:endParaRPr lang="el-GR" sz="2800">
              <a:solidFill>
                <a:srgbClr val="F2A640"/>
              </a:solidFill>
            </a:endParaRPr>
          </a:p>
        </p:txBody>
      </p:sp>
      <p:sp>
        <p:nvSpPr>
          <p:cNvPr id="1024018" name="Text Box 18"/>
          <p:cNvSpPr txBox="1">
            <a:spLocks noChangeArrowheads="1"/>
          </p:cNvSpPr>
          <p:nvPr/>
        </p:nvSpPr>
        <p:spPr bwMode="auto">
          <a:xfrm>
            <a:off x="4495800" y="5029200"/>
            <a:ext cx="569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2A640"/>
                </a:solidFill>
              </a:rPr>
              <a:t>γ</a:t>
            </a:r>
            <a:r>
              <a:rPr lang="en-US" altLang="zh-CN" sz="2800">
                <a:solidFill>
                  <a:srgbClr val="F2A640"/>
                </a:solidFill>
                <a:ea typeface="宋体" pitchFamily="2" charset="-122"/>
              </a:rPr>
              <a:t>+</a:t>
            </a:r>
            <a:endParaRPr lang="el-GR" sz="2800">
              <a:solidFill>
                <a:srgbClr val="F2A640"/>
              </a:solidFill>
            </a:endParaRPr>
          </a:p>
        </p:txBody>
      </p:sp>
      <p:sp>
        <p:nvSpPr>
          <p:cNvPr id="1024019" name="Line 19"/>
          <p:cNvSpPr>
            <a:spLocks noChangeShapeType="1"/>
          </p:cNvSpPr>
          <p:nvPr/>
        </p:nvSpPr>
        <p:spPr bwMode="auto">
          <a:xfrm flipV="1">
            <a:off x="4048125" y="2009775"/>
            <a:ext cx="76200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020" name="Text Box 20"/>
          <p:cNvSpPr txBox="1">
            <a:spLocks noChangeArrowheads="1"/>
          </p:cNvSpPr>
          <p:nvPr/>
        </p:nvSpPr>
        <p:spPr bwMode="auto">
          <a:xfrm>
            <a:off x="4895850" y="16668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the approximation </a:t>
            </a:r>
            <a:endParaRPr lang="en-US" altLang="zh-CN" sz="2800" baseline="300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9" grpId="0" animBg="1"/>
      <p:bldP spid="1024010" grpId="0" animBg="1"/>
      <p:bldP spid="1024011" grpId="0" animBg="1"/>
      <p:bldP spid="1024012" grpId="0" animBg="1"/>
      <p:bldP spid="1024013" grpId="0"/>
      <p:bldP spid="1024014" grpId="0" animBg="1"/>
      <p:bldP spid="1024015" grpId="0" animBg="1"/>
      <p:bldP spid="1024016" grpId="0" animBg="1"/>
      <p:bldP spid="1024017" grpId="0"/>
      <p:bldP spid="1024018" grpId="0"/>
      <p:bldP spid="1024019" grpId="0" animBg="1"/>
      <p:bldP spid="1024020" grpId="0"/>
      <p:bldP spid="102402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PIRS</a:t>
            </a:r>
            <a:r>
              <a:rPr lang="en-US" altLang="zh-CN" baseline="30000" smtClean="0"/>
              <a:t>±</a:t>
            </a:r>
            <a:r>
              <a:rPr lang="el-GR" baseline="30000" smtClean="0"/>
              <a:t>γ</a:t>
            </a:r>
            <a:r>
              <a:rPr lang="en-US" altLang="zh-CN" baseline="30000" smtClean="0"/>
              <a:t>: </a:t>
            </a:r>
            <a:r>
              <a:rPr lang="en-US" altLang="zh-CN" smtClean="0"/>
              <a:t>An Approximate Solution</a:t>
            </a:r>
          </a:p>
        </p:txBody>
      </p:sp>
      <p:sp>
        <p:nvSpPr>
          <p:cNvPr id="242691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B21AEA0-425F-429A-B441-2D14038A8CD4}" type="slidenum">
              <a:rPr lang="en-US" altLang="en-US" sz="1400">
                <a:solidFill>
                  <a:schemeClr val="tx2"/>
                </a:solidFill>
              </a:rPr>
              <a:pPr/>
              <a:t>28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234950" y="2667000"/>
            <a:ext cx="9018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Theorem: PIRS</a:t>
            </a:r>
            <a:r>
              <a:rPr lang="en-US" altLang="zh-CN" sz="2800" baseline="30000">
                <a:ea typeface="宋体" pitchFamily="2" charset="-122"/>
              </a:rPr>
              <a:t>±</a:t>
            </a:r>
            <a:r>
              <a:rPr lang="el-GR" sz="2800" baseline="30000"/>
              <a:t>γ</a:t>
            </a:r>
            <a:r>
              <a:rPr lang="en-US" altLang="zh-CN" sz="2800">
                <a:ea typeface="宋体" pitchFamily="2" charset="-122"/>
              </a:rPr>
              <a:t> requires O(</a:t>
            </a:r>
            <a:r>
              <a:rPr lang="el-GR" sz="2800"/>
              <a:t>γ</a:t>
            </a:r>
            <a:r>
              <a:rPr lang="en-US" altLang="zh-CN" sz="2800">
                <a:ea typeface="宋体" pitchFamily="2" charset="-122"/>
              </a:rPr>
              <a:t> log1/</a:t>
            </a:r>
            <a:r>
              <a:rPr lang="el-GR" sz="2800"/>
              <a:t>δ</a:t>
            </a:r>
            <a:r>
              <a:rPr lang="en-US" altLang="zh-CN" sz="2800">
                <a:ea typeface="宋体" pitchFamily="2" charset="-122"/>
              </a:rPr>
              <a:t> logn) bits, spends</a:t>
            </a:r>
          </a:p>
          <a:p>
            <a:r>
              <a:rPr lang="en-US" altLang="zh-CN" sz="2800">
                <a:ea typeface="宋体" pitchFamily="2" charset="-122"/>
              </a:rPr>
              <a:t>O(</a:t>
            </a:r>
            <a:r>
              <a:rPr lang="el-GR" sz="2800"/>
              <a:t>γ </a:t>
            </a:r>
            <a:r>
              <a:rPr lang="en-US" altLang="zh-CN" sz="2800">
                <a:ea typeface="宋体" pitchFamily="2" charset="-122"/>
              </a:rPr>
              <a:t>log1/</a:t>
            </a:r>
            <a:r>
              <a:rPr lang="el-GR" sz="2800"/>
              <a:t>δ</a:t>
            </a:r>
            <a:r>
              <a:rPr lang="en-US" altLang="zh-CN" sz="2800">
                <a:ea typeface="宋体" pitchFamily="2" charset="-122"/>
              </a:rPr>
              <a:t> ) time to process a tuple.</a:t>
            </a:r>
            <a:endParaRPr lang="el-G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63513" y="690563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900" smtClean="0"/>
              <a:t>PIRS</a:t>
            </a:r>
            <a:r>
              <a:rPr lang="en-US" altLang="zh-CN" sz="2900" baseline="30000" smtClean="0"/>
              <a:t>±</a:t>
            </a:r>
            <a:r>
              <a:rPr lang="el-GR" sz="2900" baseline="30000" smtClean="0"/>
              <a:t>γ</a:t>
            </a:r>
            <a:r>
              <a:rPr lang="en-US" altLang="zh-CN" sz="2900" baseline="30000" smtClean="0"/>
              <a:t>: </a:t>
            </a:r>
            <a:r>
              <a:rPr lang="en-US" altLang="zh-CN" sz="2900" smtClean="0"/>
              <a:t>An Approximate Solution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733800" y="2146300"/>
          <a:ext cx="4191000" cy="903288"/>
        </p:xfrm>
        <a:graphic>
          <a:graphicData uri="http://schemas.openxmlformats.org/presentationml/2006/ole">
            <p:oleObj spid="_x0000_s244739" name="Equation" r:id="rId4" imgW="1942920" imgH="419040" progId="Equation.3">
              <p:embed/>
            </p:oleObj>
          </a:graphicData>
        </a:graphic>
      </p:graphicFrame>
      <p:graphicFrame>
        <p:nvGraphicFramePr>
          <p:cNvPr id="832517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09600" y="3516313"/>
          <a:ext cx="4038600" cy="871537"/>
        </p:xfrm>
        <a:graphic>
          <a:graphicData uri="http://schemas.openxmlformats.org/presentationml/2006/ole">
            <p:oleObj spid="_x0000_s244740" name="Equation" r:id="rId5" imgW="1942920" imgH="419040" progId="Equation.3">
              <p:embed/>
            </p:oleObj>
          </a:graphicData>
        </a:graphic>
      </p:graphicFrame>
      <p:sp>
        <p:nvSpPr>
          <p:cNvPr id="244741" name="Slide Number Placeholder 6"/>
          <p:cNvSpPr txBox="1">
            <a:spLocks noGrp="1"/>
          </p:cNvSpPr>
          <p:nvPr/>
        </p:nvSpPr>
        <p:spPr bwMode="auto">
          <a:xfrm>
            <a:off x="114300" y="6589713"/>
            <a:ext cx="730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8F26D9E-D4FB-4AE7-B695-6628B174DECD}" type="slidenum">
              <a:rPr lang="en-US" altLang="en-US" sz="1400">
                <a:solidFill>
                  <a:schemeClr val="tx2"/>
                </a:solidFill>
              </a:rPr>
              <a:pPr/>
              <a:t>29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44742" name="Text Box 4"/>
          <p:cNvSpPr txBox="1">
            <a:spLocks noChangeArrowheads="1"/>
          </p:cNvSpPr>
          <p:nvPr/>
        </p:nvSpPr>
        <p:spPr bwMode="auto">
          <a:xfrm>
            <a:off x="234950" y="1828800"/>
            <a:ext cx="848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Theorem: PIRS</a:t>
            </a:r>
            <a:r>
              <a:rPr lang="en-US" altLang="zh-CN" sz="2800" baseline="30000">
                <a:ea typeface="宋体" pitchFamily="2" charset="-122"/>
              </a:rPr>
              <a:t>±</a:t>
            </a:r>
            <a:r>
              <a:rPr lang="el-GR" sz="2800" baseline="30000"/>
              <a:t>γ</a:t>
            </a:r>
            <a:r>
              <a:rPr lang="en-US" altLang="zh-CN" sz="2800">
                <a:ea typeface="宋体" pitchFamily="2" charset="-122"/>
              </a:rPr>
              <a:t>: 1.raises no alarm with probability </a:t>
            </a:r>
          </a:p>
          <a:p>
            <a:r>
              <a:rPr lang="en-US" altLang="zh-CN" sz="2800">
                <a:ea typeface="宋体" pitchFamily="2" charset="-122"/>
              </a:rPr>
              <a:t>at least 1- </a:t>
            </a:r>
            <a:r>
              <a:rPr lang="el-GR"/>
              <a:t>δ</a:t>
            </a:r>
            <a:r>
              <a:rPr lang="en-US" altLang="zh-CN">
                <a:ea typeface="宋体" pitchFamily="2" charset="-122"/>
              </a:rPr>
              <a:t> on any</a:t>
            </a:r>
            <a:endParaRPr lang="el-GR"/>
          </a:p>
        </p:txBody>
      </p:sp>
      <p:sp>
        <p:nvSpPr>
          <p:cNvPr id="832518" name="Text Box 6"/>
          <p:cNvSpPr txBox="1">
            <a:spLocks noChangeArrowheads="1"/>
          </p:cNvSpPr>
          <p:nvPr/>
        </p:nvSpPr>
        <p:spPr bwMode="auto">
          <a:xfrm>
            <a:off x="381000" y="2998788"/>
            <a:ext cx="8691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2.raises an alarm with probability at least 1- </a:t>
            </a:r>
            <a:r>
              <a:rPr lang="el-GR"/>
              <a:t>δ</a:t>
            </a:r>
            <a:r>
              <a:rPr lang="en-US" altLang="zh-CN">
                <a:ea typeface="宋体" pitchFamily="2" charset="-122"/>
              </a:rPr>
              <a:t> on any</a:t>
            </a:r>
            <a:endParaRPr lang="el-GR"/>
          </a:p>
        </p:txBody>
      </p:sp>
      <p:sp>
        <p:nvSpPr>
          <p:cNvPr id="832519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3849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For any c&gt;-lnln2=0.367</a:t>
            </a:r>
          </a:p>
        </p:txBody>
      </p:sp>
      <p:sp>
        <p:nvSpPr>
          <p:cNvPr id="832520" name="Text Box 8"/>
          <p:cNvSpPr txBox="1">
            <a:spLocks noChangeArrowheads="1"/>
          </p:cNvSpPr>
          <p:nvPr/>
        </p:nvSpPr>
        <p:spPr bwMode="auto">
          <a:xfrm>
            <a:off x="533400" y="5410200"/>
            <a:ext cx="7620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Using the intuition of  coupon collector problem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and the Chernoff bound.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8" grpId="0"/>
      <p:bldP spid="832519" grpId="0"/>
      <p:bldP spid="8325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576263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900" smtClean="0"/>
              <a:t>Data Outsourcing Model</a:t>
            </a:r>
            <a:endParaRPr lang="en-US" altLang="zh-CN" sz="1600" smtClean="0"/>
          </a:p>
        </p:txBody>
      </p:sp>
      <p:graphicFrame>
        <p:nvGraphicFramePr>
          <p:cNvPr id="379920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6757988" y="3589338"/>
          <a:ext cx="1876425" cy="1608137"/>
        </p:xfrm>
        <a:graphic>
          <a:graphicData uri="http://schemas.openxmlformats.org/presentationml/2006/ole">
            <p:oleObj spid="_x0000_s3074" name="Visio" r:id="rId4" imgW="1876901" imgH="1607820" progId="Visio.Drawing.11">
              <p:embed/>
            </p:oleObj>
          </a:graphicData>
        </a:graphic>
      </p:graphicFrame>
      <p:graphicFrame>
        <p:nvGraphicFramePr>
          <p:cNvPr id="379933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893763" y="3549650"/>
          <a:ext cx="692150" cy="892175"/>
        </p:xfrm>
        <a:graphic>
          <a:graphicData uri="http://schemas.openxmlformats.org/presentationml/2006/ole">
            <p:oleObj spid="_x0000_s3075" name="VISIO" r:id="rId5" imgW="561240" imgH="724680" progId="Visio.Drawing.11">
              <p:embed/>
            </p:oleObj>
          </a:graphicData>
        </a:graphic>
      </p:graphicFrame>
      <p:graphicFrame>
        <p:nvGraphicFramePr>
          <p:cNvPr id="379935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1198563" y="4087813"/>
          <a:ext cx="700087" cy="901700"/>
        </p:xfrm>
        <a:graphic>
          <a:graphicData uri="http://schemas.openxmlformats.org/presentationml/2006/ole">
            <p:oleObj spid="_x0000_s3076" name="VISIO" r:id="rId6" imgW="561240" imgH="724680" progId="Visio.Drawing.11">
              <p:embed/>
            </p:oleObj>
          </a:graphicData>
        </a:graphic>
      </p:graphicFrame>
      <p:sp>
        <p:nvSpPr>
          <p:cNvPr id="307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357EEBB-C774-49AC-8826-8201BB8C37B4}" type="slidenum">
              <a:rPr lang="en-US" altLang="en-US" smtClean="0">
                <a:latin typeface="Arial" charset="0"/>
                <a:cs typeface="Arial" charset="0"/>
              </a:rPr>
              <a:pPr/>
              <a:t>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190500" y="139065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Owner:    owns data</a:t>
            </a:r>
          </a:p>
          <a:p>
            <a:r>
              <a:rPr lang="en-US" altLang="zh-CN" sz="2400">
                <a:ea typeface="宋体" pitchFamily="2" charset="-122"/>
              </a:rPr>
              <a:t>Servers:  host (or process) the data and provide query services</a:t>
            </a:r>
          </a:p>
          <a:p>
            <a:r>
              <a:rPr lang="en-US" altLang="zh-CN" sz="2400">
                <a:ea typeface="宋体" pitchFamily="2" charset="-122"/>
              </a:rPr>
              <a:t>Clients:   query the owner’s data through servers</a:t>
            </a:r>
            <a:endParaRPr lang="en-US" altLang="zh-CN" sz="2400">
              <a:solidFill>
                <a:schemeClr val="folHlink"/>
              </a:solidFill>
              <a:ea typeface="宋体" pitchFamily="2" charset="-122"/>
            </a:endParaRPr>
          </a:p>
        </p:txBody>
      </p:sp>
      <p:sp>
        <p:nvSpPr>
          <p:cNvPr id="379914" name="AutoShape 10"/>
          <p:cNvSpPr>
            <a:spLocks noChangeArrowheads="1"/>
          </p:cNvSpPr>
          <p:nvPr/>
        </p:nvSpPr>
        <p:spPr bwMode="auto">
          <a:xfrm>
            <a:off x="5486400" y="4276725"/>
            <a:ext cx="1143000" cy="2286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5" name="AutoShape 11"/>
          <p:cNvSpPr>
            <a:spLocks noChangeArrowheads="1"/>
          </p:cNvSpPr>
          <p:nvPr/>
        </p:nvSpPr>
        <p:spPr bwMode="auto">
          <a:xfrm>
            <a:off x="2790825" y="4200525"/>
            <a:ext cx="990600" cy="381000"/>
          </a:xfrm>
          <a:prstGeom prst="leftRightArrow">
            <a:avLst>
              <a:gd name="adj1" fmla="val 50000"/>
              <a:gd name="adj2" fmla="val 5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7" name="server"/>
          <p:cNvSpPr>
            <a:spLocks noEditPoints="1" noChangeArrowheads="1"/>
          </p:cNvSpPr>
          <p:nvPr/>
        </p:nvSpPr>
        <p:spPr bwMode="auto">
          <a:xfrm>
            <a:off x="3962400" y="3438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8" name="server"/>
          <p:cNvSpPr>
            <a:spLocks noEditPoints="1" noChangeArrowheads="1"/>
          </p:cNvSpPr>
          <p:nvPr/>
        </p:nvSpPr>
        <p:spPr bwMode="auto">
          <a:xfrm>
            <a:off x="4191000" y="3819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9" name="server"/>
          <p:cNvSpPr>
            <a:spLocks noEditPoints="1" noChangeArrowheads="1"/>
          </p:cNvSpPr>
          <p:nvPr/>
        </p:nvSpPr>
        <p:spPr bwMode="auto">
          <a:xfrm>
            <a:off x="4495800" y="4200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22" name="Text Box 18"/>
          <p:cNvSpPr txBox="1">
            <a:spLocks noChangeArrowheads="1"/>
          </p:cNvSpPr>
          <p:nvPr/>
        </p:nvSpPr>
        <p:spPr bwMode="auto">
          <a:xfrm>
            <a:off x="6858000" y="526732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owner</a:t>
            </a: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4267200" y="5267325"/>
            <a:ext cx="127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servers</a:t>
            </a:r>
          </a:p>
        </p:txBody>
      </p:sp>
      <p:sp>
        <p:nvSpPr>
          <p:cNvPr id="379924" name="Text Box 20"/>
          <p:cNvSpPr txBox="1">
            <a:spLocks noChangeArrowheads="1"/>
          </p:cNvSpPr>
          <p:nvPr/>
        </p:nvSpPr>
        <p:spPr bwMode="auto">
          <a:xfrm>
            <a:off x="1219200" y="52673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clients</a:t>
            </a:r>
          </a:p>
        </p:txBody>
      </p:sp>
      <p:sp>
        <p:nvSpPr>
          <p:cNvPr id="379927" name="Text Box 23"/>
          <p:cNvSpPr txBox="1">
            <a:spLocks noChangeArrowheads="1"/>
          </p:cNvSpPr>
          <p:nvPr/>
        </p:nvSpPr>
        <p:spPr bwMode="auto">
          <a:xfrm>
            <a:off x="2286000" y="526732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/</a:t>
            </a:r>
          </a:p>
        </p:txBody>
      </p:sp>
      <p:sp>
        <p:nvSpPr>
          <p:cNvPr id="379929" name="Text Box 25"/>
          <p:cNvSpPr txBox="1">
            <a:spLocks noChangeArrowheads="1"/>
          </p:cNvSpPr>
          <p:nvPr/>
        </p:nvSpPr>
        <p:spPr bwMode="auto">
          <a:xfrm>
            <a:off x="158750" y="2844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(possibly = owner)  </a:t>
            </a:r>
            <a:r>
              <a:rPr lang="en-US" altLang="zh-CN" sz="2400">
                <a:solidFill>
                  <a:srgbClr val="FB3803"/>
                </a:solidFill>
                <a:ea typeface="宋体" pitchFamily="2" charset="-122"/>
              </a:rPr>
              <a:t>the unified client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64584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48403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4" grpId="0" animBg="1"/>
      <p:bldP spid="379914" grpId="1" animBg="1"/>
      <p:bldP spid="379915" grpId="0" animBg="1"/>
      <p:bldP spid="379917" grpId="0" animBg="1"/>
      <p:bldP spid="379918" grpId="0" animBg="1"/>
      <p:bldP spid="379919" grpId="0" animBg="1"/>
      <p:bldP spid="379922" grpId="0"/>
      <p:bldP spid="379922" grpId="1"/>
      <p:bldP spid="379923" grpId="0"/>
      <p:bldP spid="379924" grpId="0"/>
      <p:bldP spid="379927" grpId="0"/>
      <p:bldP spid="3799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3988" y="747713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900" smtClean="0"/>
              <a:t>PIRS</a:t>
            </a:r>
            <a:r>
              <a:rPr lang="en-US" altLang="zh-CN" sz="2900" baseline="30000" smtClean="0"/>
              <a:t>±</a:t>
            </a:r>
            <a:r>
              <a:rPr lang="el-GR" sz="2900" baseline="30000" smtClean="0"/>
              <a:t>γ</a:t>
            </a:r>
            <a:r>
              <a:rPr lang="en-US" altLang="zh-CN" sz="2900" baseline="30000" smtClean="0"/>
              <a:t>: </a:t>
            </a:r>
            <a:r>
              <a:rPr lang="en-US" altLang="zh-CN" sz="2900" smtClean="0"/>
              <a:t>An Approximate Solution</a:t>
            </a:r>
            <a:endParaRPr lang="en-US" altLang="zh-CN" sz="2900" baseline="30000" smtClean="0"/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27013" y="1447800"/>
          <a:ext cx="3127375" cy="473075"/>
        </p:xfrm>
        <a:graphic>
          <a:graphicData uri="http://schemas.openxmlformats.org/presentationml/2006/ole">
            <p:oleObj spid="_x0000_s246787" name="Equation" r:id="rId4" imgW="1511280" imgH="228600" progId="Equation.3">
              <p:embed/>
            </p:oleObj>
          </a:graphicData>
        </a:graphic>
      </p:graphicFrame>
      <p:graphicFrame>
        <p:nvGraphicFramePr>
          <p:cNvPr id="834572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400800" y="3886200"/>
          <a:ext cx="949325" cy="484188"/>
        </p:xfrm>
        <a:graphic>
          <a:graphicData uri="http://schemas.openxmlformats.org/presentationml/2006/ole">
            <p:oleObj spid="_x0000_s246788" name="VISIO" r:id="rId5" imgW="948960" imgH="483840" progId="Visio.Drawing.11">
              <p:embed/>
            </p:oleObj>
          </a:graphicData>
        </a:graphic>
      </p:graphicFrame>
      <p:sp>
        <p:nvSpPr>
          <p:cNvPr id="246789" name="Slide Number Placeholder 6"/>
          <p:cNvSpPr txBox="1">
            <a:spLocks noGrp="1"/>
          </p:cNvSpPr>
          <p:nvPr/>
        </p:nvSpPr>
        <p:spPr bwMode="auto">
          <a:xfrm>
            <a:off x="114300" y="6589713"/>
            <a:ext cx="730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61F40A7-354F-4BC5-A69E-3765A757A3B4}" type="slidenum">
              <a:rPr lang="en-US" altLang="en-US" sz="1400">
                <a:solidFill>
                  <a:schemeClr val="tx2"/>
                </a:solidFill>
              </a:rPr>
              <a:pPr/>
              <a:t>30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46790" name="Object 4"/>
          <p:cNvGraphicFramePr>
            <a:graphicFrameLocks noChangeAspect="1"/>
          </p:cNvGraphicFramePr>
          <p:nvPr/>
        </p:nvGraphicFramePr>
        <p:xfrm>
          <a:off x="152400" y="1828800"/>
          <a:ext cx="6246813" cy="487363"/>
        </p:xfrm>
        <a:graphic>
          <a:graphicData uri="http://schemas.openxmlformats.org/presentationml/2006/ole">
            <p:oleObj spid="_x0000_s246790" name="Equation" r:id="rId6" imgW="2946240" imgH="241200" progId="Equation.3">
              <p:embed/>
            </p:oleObj>
          </a:graphicData>
        </a:graphic>
      </p:graphicFrame>
      <p:graphicFrame>
        <p:nvGraphicFramePr>
          <p:cNvPr id="246791" name="Object 5"/>
          <p:cNvGraphicFramePr>
            <a:graphicFrameLocks noChangeAspect="1"/>
          </p:cNvGraphicFramePr>
          <p:nvPr/>
        </p:nvGraphicFramePr>
        <p:xfrm>
          <a:off x="152400" y="2286000"/>
          <a:ext cx="3714750" cy="412750"/>
        </p:xfrm>
        <a:graphic>
          <a:graphicData uri="http://schemas.openxmlformats.org/presentationml/2006/ole">
            <p:oleObj spid="_x0000_s246791" name="Equation" r:id="rId7" imgW="1942920" imgH="215640" progId="Equation.3">
              <p:embed/>
            </p:oleObj>
          </a:graphicData>
        </a:graphic>
      </p:graphicFrame>
      <p:sp>
        <p:nvSpPr>
          <p:cNvPr id="834566" name="AutoShape 6"/>
          <p:cNvSpPr>
            <a:spLocks noChangeArrowheads="1"/>
          </p:cNvSpPr>
          <p:nvPr/>
        </p:nvSpPr>
        <p:spPr bwMode="auto">
          <a:xfrm>
            <a:off x="1676400" y="34290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4567" name="AutoShape 7"/>
          <p:cNvSpPr>
            <a:spLocks noChangeArrowheads="1"/>
          </p:cNvSpPr>
          <p:nvPr/>
        </p:nvSpPr>
        <p:spPr bwMode="auto">
          <a:xfrm>
            <a:off x="2514600" y="34290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4568" name="AutoShape 8"/>
          <p:cNvSpPr>
            <a:spLocks noChangeArrowheads="1"/>
          </p:cNvSpPr>
          <p:nvPr/>
        </p:nvSpPr>
        <p:spPr bwMode="auto">
          <a:xfrm>
            <a:off x="4648200" y="34290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4569" name="Text Box 9"/>
          <p:cNvSpPr txBox="1">
            <a:spLocks noChangeArrowheads="1"/>
          </p:cNvSpPr>
          <p:nvPr/>
        </p:nvSpPr>
        <p:spPr bwMode="auto">
          <a:xfrm>
            <a:off x="3657600" y="32766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ea typeface="宋体" pitchFamily="2" charset="-122"/>
              </a:rPr>
              <a:t>…</a:t>
            </a:r>
          </a:p>
        </p:txBody>
      </p:sp>
      <p:sp>
        <p:nvSpPr>
          <p:cNvPr id="834570" name="AutoShape 10"/>
          <p:cNvSpPr>
            <a:spLocks/>
          </p:cNvSpPr>
          <p:nvPr/>
        </p:nvSpPr>
        <p:spPr bwMode="auto">
          <a:xfrm rot="5400000">
            <a:off x="3429000" y="2590800"/>
            <a:ext cx="228600" cy="29718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4571" name="Text Box 11"/>
          <p:cNvSpPr txBox="1">
            <a:spLocks noChangeArrowheads="1"/>
          </p:cNvSpPr>
          <p:nvPr/>
        </p:nvSpPr>
        <p:spPr bwMode="auto">
          <a:xfrm>
            <a:off x="2895600" y="4038600"/>
            <a:ext cx="1687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k buckets</a:t>
            </a:r>
          </a:p>
        </p:txBody>
      </p:sp>
      <p:sp>
        <p:nvSpPr>
          <p:cNvPr id="834573" name="AutoShape 13"/>
          <p:cNvSpPr>
            <a:spLocks noChangeArrowheads="1"/>
          </p:cNvSpPr>
          <p:nvPr/>
        </p:nvSpPr>
        <p:spPr bwMode="auto">
          <a:xfrm>
            <a:off x="5486400" y="4038600"/>
            <a:ext cx="609600" cy="228600"/>
          </a:xfrm>
          <a:custGeom>
            <a:avLst/>
            <a:gdLst>
              <a:gd name="T0" fmla="*/ 12903199 w 21600"/>
              <a:gd name="T1" fmla="*/ 0 h 21600"/>
              <a:gd name="T2" fmla="*/ 0 w 21600"/>
              <a:gd name="T3" fmla="*/ 1209675 h 21600"/>
              <a:gd name="T4" fmla="*/ 12903199 w 21600"/>
              <a:gd name="T5" fmla="*/ 2419350 h 21600"/>
              <a:gd name="T6" fmla="*/ 17204267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6477000" y="4267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Alarm</a:t>
            </a: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85800" y="2819400"/>
            <a:ext cx="415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v</a:t>
            </a:r>
            <a:r>
              <a:rPr lang="en-US" altLang="zh-CN" sz="2800" baseline="-25000">
                <a:ea typeface="宋体" pitchFamily="2" charset="-122"/>
              </a:rPr>
              <a:t>i</a:t>
            </a: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2743200" y="2667000"/>
            <a:ext cx="74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b</a:t>
            </a:r>
            <a:r>
              <a:rPr lang="en-US" altLang="zh-CN" sz="2400" baseline="-25000">
                <a:ea typeface="宋体" pitchFamily="2" charset="-122"/>
              </a:rPr>
              <a:t>i</a:t>
            </a:r>
            <a:r>
              <a:rPr lang="en-US" altLang="zh-CN" sz="2400">
                <a:ea typeface="宋体" pitchFamily="2" charset="-122"/>
              </a:rPr>
              <a:t>=2</a:t>
            </a:r>
            <a:endParaRPr lang="en-US" altLang="zh-CN" sz="2400" baseline="-25000">
              <a:ea typeface="宋体" pitchFamily="2" charset="-122"/>
            </a:endParaRPr>
          </a:p>
        </p:txBody>
      </p:sp>
      <p:sp>
        <p:nvSpPr>
          <p:cNvPr id="834577" name="Text Box 17"/>
          <p:cNvSpPr txBox="1">
            <a:spLocks noChangeArrowheads="1"/>
          </p:cNvSpPr>
          <p:nvPr/>
        </p:nvSpPr>
        <p:spPr bwMode="auto">
          <a:xfrm>
            <a:off x="3048000" y="48006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If all k buckets raise alarms</a:t>
            </a:r>
            <a:endParaRPr lang="el-GR" sz="2800"/>
          </a:p>
        </p:txBody>
      </p:sp>
      <p:sp>
        <p:nvSpPr>
          <p:cNvPr id="834578" name="AutoShape 18"/>
          <p:cNvSpPr>
            <a:spLocks/>
          </p:cNvSpPr>
          <p:nvPr/>
        </p:nvSpPr>
        <p:spPr bwMode="auto">
          <a:xfrm>
            <a:off x="1219200" y="36576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1600200" y="56388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4580" name="AutoShape 20"/>
          <p:cNvSpPr>
            <a:spLocks noChangeArrowheads="1"/>
          </p:cNvSpPr>
          <p:nvPr/>
        </p:nvSpPr>
        <p:spPr bwMode="auto">
          <a:xfrm>
            <a:off x="2438400" y="56388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572000" y="5638800"/>
            <a:ext cx="762000" cy="457200"/>
          </a:xfrm>
          <a:prstGeom prst="parallelogram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>
                <a:ea typeface="宋体" pitchFamily="2" charset="-122"/>
              </a:rPr>
              <a:t>PIRS</a:t>
            </a:r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3581400" y="54864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ea typeface="宋体" pitchFamily="2" charset="-122"/>
              </a:rPr>
              <a:t>…</a:t>
            </a:r>
          </a:p>
        </p:txBody>
      </p:sp>
      <p:sp>
        <p:nvSpPr>
          <p:cNvPr id="834583" name="Text Box 23"/>
          <p:cNvSpPr txBox="1">
            <a:spLocks noChangeArrowheads="1"/>
          </p:cNvSpPr>
          <p:nvPr/>
        </p:nvSpPr>
        <p:spPr bwMode="auto">
          <a:xfrm>
            <a:off x="1676400" y="4572000"/>
            <a:ext cx="73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sz="3600" b="1">
                <a:ea typeface="宋体" pitchFamily="2" charset="-122"/>
              </a:rPr>
              <a:t>…</a:t>
            </a:r>
          </a:p>
        </p:txBody>
      </p:sp>
      <p:sp>
        <p:nvSpPr>
          <p:cNvPr id="834584" name="Text Box 24"/>
          <p:cNvSpPr txBox="1">
            <a:spLocks noChangeArrowheads="1"/>
          </p:cNvSpPr>
          <p:nvPr/>
        </p:nvSpPr>
        <p:spPr bwMode="auto">
          <a:xfrm>
            <a:off x="0" y="45720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pitchFamily="2" charset="-122"/>
              </a:rPr>
              <a:t>log 1/</a:t>
            </a:r>
            <a:r>
              <a:rPr lang="el-GR" sz="2800"/>
              <a:t>δ</a:t>
            </a:r>
          </a:p>
        </p:txBody>
      </p:sp>
      <p:graphicFrame>
        <p:nvGraphicFramePr>
          <p:cNvPr id="834585" name="Object 25"/>
          <p:cNvGraphicFramePr>
            <a:graphicFrameLocks noChangeAspect="1"/>
          </p:cNvGraphicFramePr>
          <p:nvPr/>
        </p:nvGraphicFramePr>
        <p:xfrm>
          <a:off x="7315200" y="1828800"/>
          <a:ext cx="949325" cy="484188"/>
        </p:xfrm>
        <a:graphic>
          <a:graphicData uri="http://schemas.openxmlformats.org/presentationml/2006/ole">
            <p:oleObj spid="_x0000_s246810" name="VISIO" r:id="rId8" imgW="948960" imgH="483840" progId="Visio.Drawing.11">
              <p:embed/>
            </p:oleObj>
          </a:graphicData>
        </a:graphic>
      </p:graphicFrame>
      <p:sp>
        <p:nvSpPr>
          <p:cNvPr id="834586" name="AutoShape 26"/>
          <p:cNvSpPr>
            <a:spLocks noChangeArrowheads="1"/>
          </p:cNvSpPr>
          <p:nvPr/>
        </p:nvSpPr>
        <p:spPr bwMode="auto">
          <a:xfrm>
            <a:off x="6400800" y="1981200"/>
            <a:ext cx="609600" cy="228600"/>
          </a:xfrm>
          <a:custGeom>
            <a:avLst/>
            <a:gdLst>
              <a:gd name="T0" fmla="*/ 12903199 w 21600"/>
              <a:gd name="T1" fmla="*/ 0 h 21600"/>
              <a:gd name="T2" fmla="*/ 0 w 21600"/>
              <a:gd name="T3" fmla="*/ 1209675 h 21600"/>
              <a:gd name="T4" fmla="*/ 12903199 w 21600"/>
              <a:gd name="T5" fmla="*/ 2419350 h 21600"/>
              <a:gd name="T6" fmla="*/ 17204267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7391400" y="2209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Alarm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4419600" y="24384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If majority layers raise alarms</a:t>
            </a:r>
            <a:endParaRPr lang="el-GR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3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8333 -0.00717 0.16667 -0.01411 0.20104 0.0 C 0.23542 0.01411 0.20504 0.07009 0.20573 0.08466 " pathEditMode="relative" ptsTypes="aaA">
                                      <p:cBhvr>
                                        <p:cTn id="30" dur="2000" fill="hold"/>
                                        <p:tgtEl>
                                          <p:spTgt spid="834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3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3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3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3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3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3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3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6" grpId="0" animBg="1"/>
      <p:bldP spid="834567" grpId="0" animBg="1"/>
      <p:bldP spid="834568" grpId="0" animBg="1"/>
      <p:bldP spid="834569" grpId="0"/>
      <p:bldP spid="834570" grpId="0" animBg="1"/>
      <p:bldP spid="834571" grpId="0"/>
      <p:bldP spid="834573" grpId="0" animBg="1"/>
      <p:bldP spid="834574" grpId="0"/>
      <p:bldP spid="834575" grpId="0"/>
      <p:bldP spid="834575" grpId="1"/>
      <p:bldP spid="834576" grpId="0"/>
      <p:bldP spid="834577" grpId="0"/>
      <p:bldP spid="834578" grpId="0" animBg="1"/>
      <p:bldP spid="834579" grpId="0" animBg="1"/>
      <p:bldP spid="834580" grpId="0" animBg="1"/>
      <p:bldP spid="834581" grpId="0" animBg="1"/>
      <p:bldP spid="834582" grpId="0"/>
      <p:bldP spid="834583" grpId="0"/>
      <p:bldP spid="834584" grpId="0"/>
      <p:bldP spid="834586" grpId="0" animBg="1"/>
      <p:bldP spid="834587" grpId="0"/>
      <p:bldP spid="8345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300" smtClean="0"/>
              <a:t>PIRS</a:t>
            </a:r>
            <a:r>
              <a:rPr lang="en-US" altLang="zh-CN" sz="3300" baseline="30000" smtClean="0"/>
              <a:t>±</a:t>
            </a:r>
            <a:r>
              <a:rPr lang="el-GR" sz="3300" baseline="30000" smtClean="0"/>
              <a:t>γ</a:t>
            </a:r>
            <a:r>
              <a:rPr lang="en-US" sz="3300" smtClean="0">
                <a:latin typeface="Cambria" pitchFamily="18" charset="0"/>
              </a:rPr>
              <a:t>: </a:t>
            </a:r>
            <a:r>
              <a:rPr lang="en-US" sz="3300" smtClean="0">
                <a:ea typeface="宋体" pitchFamily="2" charset="-122"/>
              </a:rPr>
              <a:t>Experiments</a:t>
            </a:r>
            <a:endParaRPr lang="zh-CN" altLang="en-US" sz="3300" smtClean="0"/>
          </a:p>
        </p:txBody>
      </p:sp>
      <p:pic>
        <p:nvPicPr>
          <p:cNvPr id="2488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5863" y="1701800"/>
            <a:ext cx="6492875" cy="4910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Techniques to PIRS</a:t>
            </a:r>
          </a:p>
        </p:txBody>
      </p:sp>
      <p:sp>
        <p:nvSpPr>
          <p:cNvPr id="256003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59D1E5D-B6BB-47B5-8855-A44EFC5D1AF5}" type="slidenum">
              <a:rPr lang="en-US" altLang="en-US" sz="1400">
                <a:solidFill>
                  <a:schemeClr val="tx2"/>
                </a:solidFill>
              </a:rPr>
              <a:pPr/>
              <a:t>32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5600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Incremental Cryptography</a:t>
            </a:r>
          </a:p>
          <a:p>
            <a:pPr lvl="1" eaLnBrk="1" hangingPunct="1"/>
            <a:r>
              <a:rPr lang="en-US" smtClean="0"/>
              <a:t>Block operation (insert, delete), cannot support arithmetic operation</a:t>
            </a:r>
          </a:p>
          <a:p>
            <a:pPr eaLnBrk="1" hangingPunct="1"/>
            <a:r>
              <a:rPr lang="en-US" smtClean="0"/>
              <a:t>Sketches</a:t>
            </a:r>
          </a:p>
          <a:p>
            <a:pPr lvl="1" eaLnBrk="1" hangingPunct="1"/>
            <a:r>
              <a:rPr lang="en-US" sz="2200" smtClean="0"/>
              <a:t>Provide approximate estimates</a:t>
            </a:r>
          </a:p>
          <a:p>
            <a:pPr marL="1143000" lvl="2" eaLnBrk="1" hangingPunct="1"/>
            <a:r>
              <a:rPr lang="en-US" smtClean="0"/>
              <a:t>We want absolute accuracy</a:t>
            </a:r>
          </a:p>
          <a:p>
            <a:pPr lvl="1" eaLnBrk="1" hangingPunct="1"/>
            <a:r>
              <a:rPr lang="en-US" sz="2400" smtClean="0"/>
              <a:t>Often much more costly</a:t>
            </a:r>
          </a:p>
          <a:p>
            <a:pPr marL="1143000" lvl="2" eaLnBrk="1" hangingPunct="1"/>
            <a:r>
              <a:rPr lang="en-US" smtClean="0"/>
              <a:t>Space O(1/) or O(1/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Fingerprinting Technique</a:t>
            </a:r>
          </a:p>
          <a:p>
            <a:pPr lvl="1" eaLnBrk="1" hangingPunct="1"/>
            <a:r>
              <a:rPr lang="en-US" smtClean="0"/>
              <a:t>PIRS is a fingerprinting technique</a:t>
            </a:r>
          </a:p>
          <a:p>
            <a:pPr lvl="1" eaLnBrk="1" hangingPunct="1"/>
            <a:r>
              <a:rPr lang="en-US" smtClean="0"/>
              <a:t>Polynomial identity verification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Thanks!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2129FAB-FDEC-45D8-8C19-D761256D790C}" type="slidenum">
              <a:rPr lang="en-US" altLang="en-US" smtClean="0">
                <a:latin typeface="Arial" charset="0"/>
                <a:cs typeface="Arial" charset="0"/>
              </a:rPr>
              <a:pPr/>
              <a:t>33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457200"/>
            <a:ext cx="8562975" cy="581025"/>
          </a:xfrm>
        </p:spPr>
        <p:txBody>
          <a:bodyPr/>
          <a:lstStyle/>
          <a:p>
            <a:pPr eaLnBrk="1" hangingPunct="1"/>
            <a:r>
              <a:rPr lang="en-US" sz="2800" smtClean="0"/>
              <a:t>Outsourced Database for Better Query Services</a:t>
            </a:r>
          </a:p>
        </p:txBody>
      </p:sp>
      <p:sp>
        <p:nvSpPr>
          <p:cNvPr id="249859" name="Slide Number Placeholder 4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AD331AE-A42E-4EDB-B3CE-9D9278758EED}" type="slidenum">
              <a:rPr lang="en-US" altLang="en-US" sz="1400">
                <a:solidFill>
                  <a:schemeClr val="tx2"/>
                </a:solidFill>
              </a:rPr>
              <a:pPr/>
              <a:t>4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49860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14400" y="1752600"/>
          <a:ext cx="6858000" cy="3554413"/>
        </p:xfrm>
        <a:graphic>
          <a:graphicData uri="http://schemas.openxmlformats.org/presentationml/2006/ole">
            <p:oleObj spid="_x0000_s249860" name="VISIO" r:id="rId4" imgW="6432480" imgH="3333240" progId="Visio.Drawing.11">
              <p:embed/>
            </p:oleObj>
          </a:graphicData>
        </a:graphic>
      </p:graphicFrame>
      <p:sp>
        <p:nvSpPr>
          <p:cNvPr id="249861" name="Oval 4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862" name="Line 5"/>
          <p:cNvSpPr>
            <a:spLocks noChangeShapeType="1"/>
          </p:cNvSpPr>
          <p:nvPr/>
        </p:nvSpPr>
        <p:spPr bwMode="auto">
          <a:xfrm flipH="1">
            <a:off x="1219200" y="2819400"/>
            <a:ext cx="990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8070" name="Oval 6"/>
          <p:cNvSpPr>
            <a:spLocks noChangeArrowheads="1"/>
          </p:cNvSpPr>
          <p:nvPr/>
        </p:nvSpPr>
        <p:spPr bwMode="auto">
          <a:xfrm>
            <a:off x="5943600" y="2209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71" name="Oval 7"/>
          <p:cNvSpPr>
            <a:spLocks noChangeArrowheads="1"/>
          </p:cNvSpPr>
          <p:nvPr/>
        </p:nvSpPr>
        <p:spPr bwMode="auto">
          <a:xfrm>
            <a:off x="6019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72" name="Oval 8"/>
          <p:cNvSpPr>
            <a:spLocks noChangeArrowheads="1"/>
          </p:cNvSpPr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73" name="Oval 9"/>
          <p:cNvSpPr>
            <a:spLocks noChangeArrowheads="1"/>
          </p:cNvSpPr>
          <p:nvPr/>
        </p:nvSpPr>
        <p:spPr bwMode="auto">
          <a:xfrm>
            <a:off x="6553200" y="40386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74" name="Oval 10"/>
          <p:cNvSpPr>
            <a:spLocks noChangeArrowheads="1"/>
          </p:cNvSpPr>
          <p:nvPr/>
        </p:nvSpPr>
        <p:spPr bwMode="auto">
          <a:xfrm>
            <a:off x="3276600" y="3733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75" name="Line 11"/>
          <p:cNvSpPr>
            <a:spLocks noChangeShapeType="1"/>
          </p:cNvSpPr>
          <p:nvPr/>
        </p:nvSpPr>
        <p:spPr bwMode="auto">
          <a:xfrm>
            <a:off x="3352800" y="3886200"/>
            <a:ext cx="609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8076" name="Line 12"/>
          <p:cNvSpPr>
            <a:spLocks noChangeShapeType="1"/>
          </p:cNvSpPr>
          <p:nvPr/>
        </p:nvSpPr>
        <p:spPr bwMode="auto">
          <a:xfrm flipH="1">
            <a:off x="4038600" y="3276600"/>
            <a:ext cx="1524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8077" name="Line 13"/>
          <p:cNvSpPr>
            <a:spLocks noChangeShapeType="1"/>
          </p:cNvSpPr>
          <p:nvPr/>
        </p:nvSpPr>
        <p:spPr bwMode="auto">
          <a:xfrm flipH="1">
            <a:off x="4191000" y="2971800"/>
            <a:ext cx="1828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8078" name="Line 14"/>
          <p:cNvSpPr>
            <a:spLocks noChangeShapeType="1"/>
          </p:cNvSpPr>
          <p:nvPr/>
        </p:nvSpPr>
        <p:spPr bwMode="auto">
          <a:xfrm flipH="1">
            <a:off x="4343400" y="41910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8079" name="Line 15"/>
          <p:cNvSpPr>
            <a:spLocks noChangeShapeType="1"/>
          </p:cNvSpPr>
          <p:nvPr/>
        </p:nvSpPr>
        <p:spPr bwMode="auto">
          <a:xfrm flipH="1">
            <a:off x="4038600" y="2438400"/>
            <a:ext cx="19050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8080" name="Text Box 16"/>
          <p:cNvSpPr txBox="1">
            <a:spLocks noChangeArrowheads="1"/>
          </p:cNvSpPr>
          <p:nvPr/>
        </p:nvSpPr>
        <p:spPr bwMode="auto">
          <a:xfrm>
            <a:off x="3032125" y="5573713"/>
            <a:ext cx="5243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Servers that are close to local clients and </a:t>
            </a:r>
          </a:p>
          <a:p>
            <a:r>
              <a:rPr lang="en-US" sz="2000" b="1"/>
              <a:t>maintained by local business partners</a:t>
            </a:r>
          </a:p>
          <a:p>
            <a:endParaRPr lang="en-US" sz="2000" b="1"/>
          </a:p>
        </p:txBody>
      </p:sp>
      <p:sp>
        <p:nvSpPr>
          <p:cNvPr id="249874" name="Text Box 17"/>
          <p:cNvSpPr txBox="1">
            <a:spLocks noChangeArrowheads="1"/>
          </p:cNvSpPr>
          <p:nvPr/>
        </p:nvSpPr>
        <p:spPr bwMode="auto">
          <a:xfrm>
            <a:off x="0" y="4876800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Company with headquarters in US</a:t>
            </a:r>
          </a:p>
        </p:txBody>
      </p:sp>
      <p:pic>
        <p:nvPicPr>
          <p:cNvPr id="728082" name="Picture 18" descr="sourcefor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1238250"/>
            <a:ext cx="7010400" cy="5000625"/>
          </a:xfrm>
        </p:spPr>
      </p:pic>
      <p:sp>
        <p:nvSpPr>
          <p:cNvPr id="249877" name="Text Box 20"/>
          <p:cNvSpPr txBox="1">
            <a:spLocks noChangeArrowheads="1"/>
          </p:cNvSpPr>
          <p:nvPr/>
        </p:nvSpPr>
        <p:spPr bwMode="auto">
          <a:xfrm>
            <a:off x="2514600" y="35052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0" grpId="0" animBg="1"/>
      <p:bldP spid="728071" grpId="0" animBg="1"/>
      <p:bldP spid="728072" grpId="0" animBg="1"/>
      <p:bldP spid="728073" grpId="0" animBg="1"/>
      <p:bldP spid="728074" grpId="0" animBg="1"/>
      <p:bldP spid="728075" grpId="0" animBg="1"/>
      <p:bldP spid="728076" grpId="0" animBg="1"/>
      <p:bldP spid="728077" grpId="0" animBg="1"/>
      <p:bldP spid="728078" grpId="0" animBg="1"/>
      <p:bldP spid="728079" grpId="0" animBg="1"/>
      <p:bldP spid="728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576263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900" smtClean="0"/>
              <a:t>Data Outsourcing Model</a:t>
            </a:r>
            <a:endParaRPr lang="en-US" altLang="zh-CN" sz="1600" smtClean="0"/>
          </a:p>
        </p:txBody>
      </p:sp>
      <p:graphicFrame>
        <p:nvGraphicFramePr>
          <p:cNvPr id="379935" name="Object 3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701800" y="3951288"/>
          <a:ext cx="700088" cy="901700"/>
        </p:xfrm>
        <a:graphic>
          <a:graphicData uri="http://schemas.openxmlformats.org/presentationml/2006/ole">
            <p:oleObj spid="_x0000_s251909" name="VISIO" r:id="rId4" imgW="561240" imgH="724680" progId="Visio.Drawing.11">
              <p:embed/>
            </p:oleObj>
          </a:graphicData>
        </a:graphic>
      </p:graphicFrame>
      <p:sp>
        <p:nvSpPr>
          <p:cNvPr id="251910" name="Slide Number Placeholder 5"/>
          <p:cNvSpPr txBox="1">
            <a:spLocks noGrp="1"/>
          </p:cNvSpPr>
          <p:nvPr/>
        </p:nvSpPr>
        <p:spPr bwMode="auto">
          <a:xfrm>
            <a:off x="114300" y="6589713"/>
            <a:ext cx="730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DE07A07-65B8-4BBF-9B7B-C351A891BE1B}" type="slidenum">
              <a:rPr lang="en-US" altLang="en-US" sz="1400">
                <a:solidFill>
                  <a:schemeClr val="tx2"/>
                </a:solidFill>
              </a:rPr>
              <a:pPr/>
              <a:t>5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190500" y="139065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Owner/client: owns data and issue queries</a:t>
            </a:r>
          </a:p>
          <a:p>
            <a:r>
              <a:rPr lang="en-US" altLang="zh-CN" sz="2400">
                <a:ea typeface="宋体" pitchFamily="2" charset="-122"/>
              </a:rPr>
              <a:t>Servers:  host (or process) the data and provide query services</a:t>
            </a:r>
          </a:p>
        </p:txBody>
      </p:sp>
      <p:sp>
        <p:nvSpPr>
          <p:cNvPr id="379915" name="AutoShape 11"/>
          <p:cNvSpPr>
            <a:spLocks noChangeArrowheads="1"/>
          </p:cNvSpPr>
          <p:nvPr/>
        </p:nvSpPr>
        <p:spPr bwMode="auto">
          <a:xfrm>
            <a:off x="2790825" y="4200525"/>
            <a:ext cx="990600" cy="381000"/>
          </a:xfrm>
          <a:prstGeom prst="leftRightArrow">
            <a:avLst>
              <a:gd name="adj1" fmla="val 50000"/>
              <a:gd name="adj2" fmla="val 5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7" name="server"/>
          <p:cNvSpPr>
            <a:spLocks noEditPoints="1" noChangeArrowheads="1"/>
          </p:cNvSpPr>
          <p:nvPr/>
        </p:nvSpPr>
        <p:spPr bwMode="auto">
          <a:xfrm>
            <a:off x="3962400" y="3438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8" name="server"/>
          <p:cNvSpPr>
            <a:spLocks noEditPoints="1" noChangeArrowheads="1"/>
          </p:cNvSpPr>
          <p:nvPr/>
        </p:nvSpPr>
        <p:spPr bwMode="auto">
          <a:xfrm>
            <a:off x="4191000" y="3819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19" name="server"/>
          <p:cNvSpPr>
            <a:spLocks noEditPoints="1" noChangeArrowheads="1"/>
          </p:cNvSpPr>
          <p:nvPr/>
        </p:nvSpPr>
        <p:spPr bwMode="auto">
          <a:xfrm>
            <a:off x="4495800" y="4200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4267200" y="5267325"/>
            <a:ext cx="127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servers</a:t>
            </a:r>
          </a:p>
        </p:txBody>
      </p:sp>
      <p:sp>
        <p:nvSpPr>
          <p:cNvPr id="379924" name="Text Box 20"/>
          <p:cNvSpPr txBox="1">
            <a:spLocks noChangeArrowheads="1"/>
          </p:cNvSpPr>
          <p:nvPr/>
        </p:nvSpPr>
        <p:spPr bwMode="auto">
          <a:xfrm>
            <a:off x="1219200" y="5267325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Owner/client</a:t>
            </a:r>
          </a:p>
        </p:txBody>
      </p:sp>
      <p:sp>
        <p:nvSpPr>
          <p:cNvPr id="379929" name="Text Box 25"/>
          <p:cNvSpPr txBox="1">
            <a:spLocks noChangeArrowheads="1"/>
          </p:cNvSpPr>
          <p:nvPr/>
        </p:nvSpPr>
        <p:spPr bwMode="auto">
          <a:xfrm>
            <a:off x="158750" y="2844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B3803"/>
                </a:solidFill>
                <a:ea typeface="宋体" pitchFamily="2" charset="-122"/>
              </a:rPr>
              <a:t>the unified client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Model Comparison</a:t>
            </a:r>
          </a:p>
        </p:txBody>
      </p:sp>
      <p:graphicFrame>
        <p:nvGraphicFramePr>
          <p:cNvPr id="254011" name="Group 59"/>
          <p:cNvGraphicFramePr>
            <a:graphicFrameLocks noGrp="1"/>
          </p:cNvGraphicFramePr>
          <p:nvPr>
            <p:ph idx="4294967295"/>
          </p:nvPr>
        </p:nvGraphicFramePr>
        <p:xfrm>
          <a:off x="457200" y="1562100"/>
          <a:ext cx="8134350" cy="4421824"/>
        </p:xfrm>
        <a:graphic>
          <a:graphicData uri="http://schemas.openxmlformats.org/drawingml/2006/table">
            <a:tbl>
              <a:tblPr/>
              <a:tblGrid>
                <a:gridCol w="1695450"/>
                <a:gridCol w="3124200"/>
                <a:gridCol w="33147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B2905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2905"/>
                          </a:solidFill>
                          <a:effectLst/>
                          <a:latin typeface="Bookman Old Style" pitchFamily="18" charset="0"/>
                        </a:rPr>
                        <a:t>3-party 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2905"/>
                          </a:solidFill>
                          <a:effectLst/>
                          <a:latin typeface="Bookman Old Style" pitchFamily="18" charset="0"/>
                        </a:rPr>
                        <a:t>2-party 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Model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One data owner, a few servers, many clients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One data owner/client,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one server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Motivation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Better serve clients in different locations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Owner does not have enough resources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Client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Client does not have access to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Client has access to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Techniques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Digital signatures, one-way hash functions, Merkle hash trees, etc.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Previous work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509588"/>
            <a:ext cx="8742362" cy="498475"/>
          </a:xfrm>
        </p:spPr>
        <p:txBody>
          <a:bodyPr/>
          <a:lstStyle/>
          <a:p>
            <a:pPr eaLnBrk="1" hangingPunct="1"/>
            <a:r>
              <a:rPr lang="en-US" altLang="zh-CN" smtClean="0"/>
              <a:t>Data Stream Outsourcing</a:t>
            </a:r>
          </a:p>
        </p:txBody>
      </p:sp>
      <p:pic>
        <p:nvPicPr>
          <p:cNvPr id="2054" name="Picture 21" descr="at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237413" y="3128963"/>
            <a:ext cx="1038225" cy="466725"/>
          </a:xfrm>
        </p:spPr>
      </p:pic>
      <p:graphicFrame>
        <p:nvGraphicFramePr>
          <p:cNvPr id="720933" name="Object 37"/>
          <p:cNvGraphicFramePr>
            <a:graphicFrameLocks noChangeAspect="1"/>
          </p:cNvGraphicFramePr>
          <p:nvPr>
            <p:ph sz="quarter" idx="3"/>
          </p:nvPr>
        </p:nvGraphicFramePr>
        <p:xfrm>
          <a:off x="2679700" y="3810000"/>
          <a:ext cx="3403600" cy="2619375"/>
        </p:xfrm>
        <a:graphic>
          <a:graphicData uri="http://schemas.openxmlformats.org/presentationml/2006/ole">
            <p:oleObj spid="_x0000_s2050" name="Bitmap Image" r:id="rId5" imgW="3304762" imgH="2542857" progId="PBrush">
              <p:embed/>
            </p:oleObj>
          </a:graphicData>
        </a:graphic>
      </p:graphicFrame>
      <p:sp>
        <p:nvSpPr>
          <p:cNvPr id="205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2B65F1B-5A7E-454F-9AE9-10802015CAD6}" type="slidenum">
              <a:rPr lang="en-US" altLang="en-US" smtClean="0">
                <a:latin typeface="Arial" charset="0"/>
                <a:cs typeface="Arial" charset="0"/>
              </a:rPr>
              <a:pPr/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20900" name="Cloud"/>
          <p:cNvSpPr>
            <a:spLocks noChangeAspect="1" noEditPoints="1" noChangeArrowheads="1"/>
          </p:cNvSpPr>
          <p:nvPr/>
        </p:nvSpPr>
        <p:spPr bwMode="auto">
          <a:xfrm>
            <a:off x="3124200" y="1600200"/>
            <a:ext cx="2057400" cy="1379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latin typeface="Tahoma" pitchFamily="34" charset="0"/>
                <a:cs typeface="Arial" pitchFamily="34" charset="0"/>
              </a:rPr>
              <a:t>Network</a:t>
            </a:r>
            <a:endParaRPr lang="el-GR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057" name="server"/>
          <p:cNvSpPr>
            <a:spLocks noEditPoints="1" noChangeArrowheads="1"/>
          </p:cNvSpPr>
          <p:nvPr/>
        </p:nvSpPr>
        <p:spPr bwMode="auto">
          <a:xfrm>
            <a:off x="5791200" y="1676400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16263407 w 21600"/>
              <a:gd name="T3" fmla="*/ 0 h 21600"/>
              <a:gd name="T4" fmla="*/ 32526815 w 21600"/>
              <a:gd name="T5" fmla="*/ 0 h 21600"/>
              <a:gd name="T6" fmla="*/ 32526815 w 21600"/>
              <a:gd name="T7" fmla="*/ 22715006 h 21600"/>
              <a:gd name="T8" fmla="*/ 32526815 w 21600"/>
              <a:gd name="T9" fmla="*/ 45430012 h 21600"/>
              <a:gd name="T10" fmla="*/ 16263407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8" name="AutoShape 8"/>
          <p:cNvSpPr>
            <a:spLocks noChangeArrowheads="1"/>
          </p:cNvSpPr>
          <p:nvPr/>
        </p:nvSpPr>
        <p:spPr bwMode="auto">
          <a:xfrm>
            <a:off x="5029200" y="2057400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rgbClr val="95A0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5610225" y="3006725"/>
            <a:ext cx="173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>
                <a:latin typeface="Tahoma" pitchFamily="34" charset="0"/>
                <a:ea typeface="宋体" pitchFamily="2" charset="-122"/>
              </a:rPr>
              <a:t>Gigascope:</a:t>
            </a:r>
            <a:br>
              <a:rPr lang="en-US" altLang="zh-CN" sz="1800">
                <a:latin typeface="Tahoma" pitchFamily="34" charset="0"/>
                <a:ea typeface="宋体" pitchFamily="2" charset="-122"/>
              </a:rPr>
            </a:br>
            <a:r>
              <a:rPr lang="en-US" altLang="zh-CN" sz="1800">
                <a:latin typeface="Tahoma" pitchFamily="34" charset="0"/>
                <a:ea typeface="宋体" pitchFamily="2" charset="-122"/>
              </a:rPr>
              <a:t>analysis tool by</a:t>
            </a:r>
            <a:endParaRPr lang="el-GR" sz="1800">
              <a:latin typeface="Tahoma" pitchFamily="34" charset="0"/>
            </a:endParaRPr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409575" y="2341563"/>
            <a:ext cx="2974975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>
                <a:latin typeface="Tahoma" pitchFamily="34" charset="0"/>
                <a:ea typeface="宋体" pitchFamily="2" charset="-122"/>
              </a:rPr>
              <a:t>IP Traffic Stream</a:t>
            </a:r>
            <a:br>
              <a:rPr lang="en-US" altLang="zh-CN" sz="1800">
                <a:latin typeface="Tahoma" pitchFamily="34" charset="0"/>
                <a:ea typeface="宋体" pitchFamily="2" charset="-122"/>
              </a:rPr>
            </a:br>
            <a:r>
              <a:rPr lang="en-US" altLang="zh-CN" sz="1800">
                <a:latin typeface="Tahoma" pitchFamily="34" charset="0"/>
                <a:ea typeface="宋体" pitchFamily="2" charset="-122"/>
              </a:rPr>
              <a:t>coming from small business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371475" y="2017713"/>
            <a:ext cx="1903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ahoma" pitchFamily="34" charset="0"/>
                <a:ea typeface="宋体" pitchFamily="2" charset="-122"/>
              </a:rPr>
              <a:t>0 1 1 0 0 1 … 1 1 0 …</a:t>
            </a:r>
          </a:p>
        </p:txBody>
      </p:sp>
      <p:sp>
        <p:nvSpPr>
          <p:cNvPr id="2062" name="AutoShape 16"/>
          <p:cNvSpPr>
            <a:spLocks noChangeArrowheads="1"/>
          </p:cNvSpPr>
          <p:nvPr/>
        </p:nvSpPr>
        <p:spPr bwMode="auto">
          <a:xfrm>
            <a:off x="2601913" y="1730375"/>
            <a:ext cx="609600" cy="10763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5A0F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63" name="Line 17"/>
          <p:cNvSpPr>
            <a:spLocks noChangeShapeType="1"/>
          </p:cNvSpPr>
          <p:nvPr/>
        </p:nvSpPr>
        <p:spPr bwMode="auto">
          <a:xfrm flipV="1">
            <a:off x="3403600" y="2263775"/>
            <a:ext cx="1528763" cy="3175"/>
          </a:xfrm>
          <a:prstGeom prst="line">
            <a:avLst/>
          </a:prstGeom>
          <a:noFill/>
          <a:ln w="76200">
            <a:solidFill>
              <a:srgbClr val="A6AFF4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19" name="AutoShape 23"/>
          <p:cNvSpPr>
            <a:spLocks noChangeArrowheads="1"/>
          </p:cNvSpPr>
          <p:nvPr/>
        </p:nvSpPr>
        <p:spPr bwMode="auto">
          <a:xfrm>
            <a:off x="3132138" y="3433763"/>
            <a:ext cx="2057400" cy="381000"/>
          </a:xfrm>
          <a:prstGeom prst="leftArrow">
            <a:avLst>
              <a:gd name="adj1" fmla="val 50000"/>
              <a:gd name="adj2" fmla="val 1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20931" name="AutoShape 35"/>
          <p:cNvSpPr>
            <a:spLocks noChangeArrowheads="1"/>
          </p:cNvSpPr>
          <p:nvPr/>
        </p:nvSpPr>
        <p:spPr bwMode="auto">
          <a:xfrm>
            <a:off x="6248400" y="4267200"/>
            <a:ext cx="1600200" cy="10668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ea typeface="宋体" pitchFamily="2" charset="-122"/>
              </a:rPr>
              <a:t>statistics</a:t>
            </a:r>
          </a:p>
        </p:txBody>
      </p:sp>
      <p:sp>
        <p:nvSpPr>
          <p:cNvPr id="720935" name="Text Box 39"/>
          <p:cNvSpPr txBox="1">
            <a:spLocks noChangeArrowheads="1"/>
          </p:cNvSpPr>
          <p:nvPr/>
        </p:nvSpPr>
        <p:spPr bwMode="auto">
          <a:xfrm>
            <a:off x="3803650" y="3149600"/>
            <a:ext cx="904875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>
                <a:latin typeface="Tahoma" pitchFamily="34" charset="0"/>
                <a:ea typeface="宋体" pitchFamily="2" charset="-122"/>
              </a:rPr>
              <a:t>Results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2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19" grpId="0" animBg="1"/>
      <p:bldP spid="720931" grpId="0" animBg="1"/>
      <p:bldP spid="7209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700088"/>
            <a:ext cx="8245475" cy="498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Concrete Example</a:t>
            </a:r>
            <a:endParaRPr lang="el-GR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2362200"/>
            <a:ext cx="8613775" cy="20574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endParaRPr lang="en-US" altLang="zh-CN" sz="2000" smtClean="0">
              <a:ea typeface="宋体" pitchFamily="2" charset="-122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US" altLang="zh-CN" sz="2000" smtClean="0">
                <a:latin typeface="Courier New" pitchFamily="49" charset="0"/>
                <a:ea typeface="宋体" pitchFamily="2" charset="-122"/>
              </a:rPr>
              <a:t>SELECT COUNT(*) FROM IP_trace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US" altLang="zh-CN" sz="2000" smtClean="0">
                <a:latin typeface="Courier New" pitchFamily="49" charset="0"/>
                <a:ea typeface="宋体" pitchFamily="2" charset="-122"/>
              </a:rPr>
              <a:t>GROUP BY srcIP, destIP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</a:rPr>
              <a:t>Answer:</a:t>
            </a:r>
            <a:endParaRPr lang="el-GR" sz="2000" smtClean="0"/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9E61E72-118A-40DE-8665-24D71848EF14}" type="slidenum">
              <a:rPr lang="en-US" altLang="en-US" smtClean="0">
                <a:latin typeface="Arial" charset="0"/>
                <a:cs typeface="Arial" charset="0"/>
              </a:rPr>
              <a:pPr/>
              <a:t>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627063" y="1738313"/>
            <a:ext cx="584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p</a:t>
            </a:r>
            <a:r>
              <a:rPr lang="en-US" altLang="zh-CN" sz="2800" baseline="-25000">
                <a:latin typeface="Tahoma" pitchFamily="34" charset="0"/>
                <a:ea typeface="宋体" pitchFamily="2" charset="-122"/>
              </a:rPr>
              <a:t>m</a:t>
            </a:r>
            <a:endParaRPr lang="en-US" altLang="zh-CN" sz="28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2001838" y="1738313"/>
            <a:ext cx="512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p</a:t>
            </a:r>
            <a:r>
              <a:rPr lang="en-US" altLang="zh-CN" sz="2800" baseline="-25000">
                <a:latin typeface="Tahoma" pitchFamily="34" charset="0"/>
                <a:ea typeface="宋体" pitchFamily="2" charset="-122"/>
              </a:rPr>
              <a:t>3</a:t>
            </a:r>
            <a:endParaRPr lang="en-US" altLang="zh-CN" sz="28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55046" name="Text Box 6"/>
          <p:cNvSpPr txBox="1">
            <a:spLocks noChangeArrowheads="1"/>
          </p:cNvSpPr>
          <p:nvPr/>
        </p:nvSpPr>
        <p:spPr bwMode="auto">
          <a:xfrm>
            <a:off x="2763838" y="1738313"/>
            <a:ext cx="512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p</a:t>
            </a:r>
            <a:r>
              <a:rPr lang="en-US" altLang="zh-CN" sz="2800" baseline="-25000">
                <a:latin typeface="Tahoma" pitchFamily="34" charset="0"/>
                <a:ea typeface="宋体" pitchFamily="2" charset="-122"/>
              </a:rPr>
              <a:t>2</a:t>
            </a:r>
            <a:endParaRPr lang="en-US" altLang="zh-CN" sz="28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55047" name="Text Box 7"/>
          <p:cNvSpPr txBox="1">
            <a:spLocks noChangeArrowheads="1"/>
          </p:cNvSpPr>
          <p:nvPr/>
        </p:nvSpPr>
        <p:spPr bwMode="auto">
          <a:xfrm>
            <a:off x="3522663" y="1738313"/>
            <a:ext cx="512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p</a:t>
            </a:r>
            <a:r>
              <a:rPr lang="en-US" altLang="zh-CN" sz="2800" baseline="-25000">
                <a:latin typeface="Tahoma" pitchFamily="34" charset="0"/>
                <a:ea typeface="宋体" pitchFamily="2" charset="-122"/>
              </a:rPr>
              <a:t>1</a:t>
            </a:r>
            <a:endParaRPr lang="en-US" altLang="zh-CN" sz="28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55048" name="Text Box 8"/>
          <p:cNvSpPr txBox="1">
            <a:spLocks noChangeArrowheads="1"/>
          </p:cNvSpPr>
          <p:nvPr/>
        </p:nvSpPr>
        <p:spPr bwMode="auto">
          <a:xfrm>
            <a:off x="1219200" y="1676400"/>
            <a:ext cx="730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. . .</a:t>
            </a:r>
          </a:p>
        </p:txBody>
      </p:sp>
      <p:sp>
        <p:nvSpPr>
          <p:cNvPr id="855049" name="Rectangle 9"/>
          <p:cNvSpPr>
            <a:spLocks noRot="1" noChangeArrowheads="1"/>
          </p:cNvSpPr>
          <p:nvPr/>
        </p:nvSpPr>
        <p:spPr bwMode="auto">
          <a:xfrm>
            <a:off x="377825" y="1295400"/>
            <a:ext cx="8613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ea typeface="宋体" pitchFamily="2" charset="-122"/>
              </a:rPr>
              <a:t>IP Stream:</a:t>
            </a:r>
            <a:endParaRPr lang="el-GR" sz="2000" b="1"/>
          </a:p>
        </p:txBody>
      </p:sp>
      <p:sp>
        <p:nvSpPr>
          <p:cNvPr id="855050" name="Text Box 10"/>
          <p:cNvSpPr txBox="1">
            <a:spLocks noChangeArrowheads="1"/>
          </p:cNvSpPr>
          <p:nvPr/>
        </p:nvSpPr>
        <p:spPr bwMode="auto">
          <a:xfrm>
            <a:off x="3886200" y="1766888"/>
            <a:ext cx="2409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: srcIP, destIP</a:t>
            </a:r>
          </a:p>
        </p:txBody>
      </p:sp>
      <p:graphicFrame>
        <p:nvGraphicFramePr>
          <p:cNvPr id="74814" name="Group 62"/>
          <p:cNvGraphicFramePr>
            <a:graphicFrameLocks noGrp="1"/>
          </p:cNvGraphicFramePr>
          <p:nvPr/>
        </p:nvGraphicFramePr>
        <p:xfrm>
          <a:off x="1397000" y="4495800"/>
          <a:ext cx="6289675" cy="796290"/>
        </p:xfrm>
        <a:graphic>
          <a:graphicData uri="http://schemas.openxmlformats.org/drawingml/2006/table">
            <a:tbl>
              <a:tblPr/>
              <a:tblGrid>
                <a:gridCol w="1258888"/>
                <a:gridCol w="1257300"/>
                <a:gridCol w="1257300"/>
                <a:gridCol w="1258887"/>
                <a:gridCol w="12573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. . .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n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1,540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5,356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150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.  .  .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8,794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5095" name="Text Box 55"/>
          <p:cNvSpPr txBox="1">
            <a:spLocks noChangeArrowheads="1"/>
          </p:cNvSpPr>
          <p:nvPr/>
        </p:nvSpPr>
        <p:spPr bwMode="auto">
          <a:xfrm>
            <a:off x="4035425" y="3962400"/>
            <a:ext cx="1298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ahoma" pitchFamily="34" charset="0"/>
                <a:ea typeface="宋体" pitchFamily="2" charset="-122"/>
              </a:rPr>
              <a:t>Groups</a:t>
            </a:r>
            <a:endParaRPr lang="el-GR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The Model for the Stream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E0D81F0-4AAA-4354-AFFA-014CBFB53664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1266" name="Object 56"/>
          <p:cNvGraphicFramePr>
            <a:graphicFrameLocks noChangeAspect="1"/>
          </p:cNvGraphicFramePr>
          <p:nvPr>
            <p:ph sz="quarter" idx="1"/>
          </p:nvPr>
        </p:nvGraphicFramePr>
        <p:xfrm>
          <a:off x="2938463" y="5595938"/>
          <a:ext cx="1398587" cy="1011237"/>
        </p:xfrm>
        <a:graphic>
          <a:graphicData uri="http://schemas.openxmlformats.org/presentationml/2006/ole">
            <p:oleObj spid="_x0000_s11266" name="Equation" r:id="rId4" imgW="596880" imgH="431640" progId="Equation.3">
              <p:embed/>
            </p:oleObj>
          </a:graphicData>
        </a:graphic>
      </p:graphicFrame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2209800" y="1981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2819400" y="1981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i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15240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S</a:t>
            </a:r>
          </a:p>
        </p:txBody>
      </p:sp>
      <p:sp>
        <p:nvSpPr>
          <p:cNvPr id="565264" name="Rectangle 16"/>
          <p:cNvSpPr>
            <a:spLocks noChangeArrowheads="1"/>
          </p:cNvSpPr>
          <p:nvPr/>
        </p:nvSpPr>
        <p:spPr bwMode="auto">
          <a:xfrm>
            <a:off x="3429000" y="19796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sp>
        <p:nvSpPr>
          <p:cNvPr id="565266" name="Rectangle 18"/>
          <p:cNvSpPr>
            <a:spLocks noChangeArrowheads="1"/>
          </p:cNvSpPr>
          <p:nvPr/>
        </p:nvSpPr>
        <p:spPr bwMode="auto">
          <a:xfrm>
            <a:off x="4038600" y="1981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ahoma" pitchFamily="34" charset="0"/>
                <a:ea typeface="宋体" pitchFamily="2" charset="-122"/>
              </a:rPr>
              <a:t>…</a:t>
            </a:r>
          </a:p>
        </p:txBody>
      </p:sp>
      <p:sp>
        <p:nvSpPr>
          <p:cNvPr id="11274" name="Rectangle 24"/>
          <p:cNvSpPr>
            <a:spLocks noChangeArrowheads="1"/>
          </p:cNvSpPr>
          <p:nvPr/>
        </p:nvSpPr>
        <p:spPr bwMode="auto">
          <a:xfrm>
            <a:off x="16764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9906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宋体" pitchFamily="2" charset="-122"/>
              </a:rPr>
              <a:t>V</a:t>
            </a:r>
            <a:endParaRPr lang="en-US" altLang="zh-CN" sz="2400" baseline="30000">
              <a:ea typeface="宋体" pitchFamily="2" charset="-122"/>
            </a:endParaRPr>
          </a:p>
        </p:txBody>
      </p:sp>
      <p:sp>
        <p:nvSpPr>
          <p:cNvPr id="11276" name="Rectangle 28"/>
          <p:cNvSpPr>
            <a:spLocks noChangeArrowheads="1"/>
          </p:cNvSpPr>
          <p:nvPr/>
        </p:nvSpPr>
        <p:spPr bwMode="auto">
          <a:xfrm>
            <a:off x="21336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11277" name="Rectangle 31"/>
          <p:cNvSpPr>
            <a:spLocks noChangeArrowheads="1"/>
          </p:cNvSpPr>
          <p:nvPr/>
        </p:nvSpPr>
        <p:spPr bwMode="auto">
          <a:xfrm>
            <a:off x="25908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11278" name="Rectangle 33"/>
          <p:cNvSpPr>
            <a:spLocks noChangeArrowheads="1"/>
          </p:cNvSpPr>
          <p:nvPr/>
        </p:nvSpPr>
        <p:spPr bwMode="auto">
          <a:xfrm>
            <a:off x="64008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3048000" y="4419600"/>
            <a:ext cx="33528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>
                <a:ea typeface="宋体" pitchFamily="2" charset="-122"/>
              </a:rPr>
              <a:t>…</a:t>
            </a:r>
          </a:p>
        </p:txBody>
      </p:sp>
      <p:sp>
        <p:nvSpPr>
          <p:cNvPr id="11280" name="Text Box 35"/>
          <p:cNvSpPr txBox="1">
            <a:spLocks noChangeArrowheads="1"/>
          </p:cNvSpPr>
          <p:nvPr/>
        </p:nvSpPr>
        <p:spPr bwMode="auto">
          <a:xfrm>
            <a:off x="17526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1</a:t>
            </a:r>
          </a:p>
        </p:txBody>
      </p:sp>
      <p:sp>
        <p:nvSpPr>
          <p:cNvPr id="11281" name="Text Box 36"/>
          <p:cNvSpPr txBox="1">
            <a:spLocks noChangeArrowheads="1"/>
          </p:cNvSpPr>
          <p:nvPr/>
        </p:nvSpPr>
        <p:spPr bwMode="auto">
          <a:xfrm>
            <a:off x="22098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2</a:t>
            </a:r>
          </a:p>
        </p:txBody>
      </p:sp>
      <p:sp>
        <p:nvSpPr>
          <p:cNvPr id="11282" name="Text Box 37"/>
          <p:cNvSpPr txBox="1">
            <a:spLocks noChangeArrowheads="1"/>
          </p:cNvSpPr>
          <p:nvPr/>
        </p:nvSpPr>
        <p:spPr bwMode="auto">
          <a:xfrm>
            <a:off x="26670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3</a:t>
            </a:r>
          </a:p>
        </p:txBody>
      </p:sp>
      <p:sp>
        <p:nvSpPr>
          <p:cNvPr id="11283" name="Text Box 38"/>
          <p:cNvSpPr txBox="1">
            <a:spLocks noChangeArrowheads="1"/>
          </p:cNvSpPr>
          <p:nvPr/>
        </p:nvSpPr>
        <p:spPr bwMode="auto">
          <a:xfrm>
            <a:off x="64770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n</a:t>
            </a:r>
          </a:p>
        </p:txBody>
      </p:sp>
      <p:cxnSp>
        <p:nvCxnSpPr>
          <p:cNvPr id="565287" name="AutoShape 39"/>
          <p:cNvCxnSpPr>
            <a:cxnSpLocks noChangeShapeType="1"/>
            <a:stCxn id="565252" idx="2"/>
            <a:endCxn id="11274" idx="0"/>
          </p:cNvCxnSpPr>
          <p:nvPr/>
        </p:nvCxnSpPr>
        <p:spPr bwMode="auto">
          <a:xfrm flipH="1">
            <a:off x="1905000" y="2514600"/>
            <a:ext cx="6096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5288" name="Rectangle 40"/>
          <p:cNvSpPr>
            <a:spLocks noChangeArrowheads="1"/>
          </p:cNvSpPr>
          <p:nvPr/>
        </p:nvSpPr>
        <p:spPr bwMode="auto">
          <a:xfrm>
            <a:off x="16764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cxnSp>
        <p:nvCxnSpPr>
          <p:cNvPr id="565289" name="AutoShape 41"/>
          <p:cNvCxnSpPr>
            <a:cxnSpLocks noChangeShapeType="1"/>
            <a:stCxn id="565253" idx="2"/>
            <a:endCxn id="11287" idx="0"/>
          </p:cNvCxnSpPr>
          <p:nvPr/>
        </p:nvCxnSpPr>
        <p:spPr bwMode="auto">
          <a:xfrm>
            <a:off x="3124200" y="2514600"/>
            <a:ext cx="8382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7" name="Rectangle 42"/>
          <p:cNvSpPr>
            <a:spLocks noChangeArrowheads="1"/>
          </p:cNvSpPr>
          <p:nvPr/>
        </p:nvSpPr>
        <p:spPr bwMode="auto">
          <a:xfrm>
            <a:off x="37338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0</a:t>
            </a:r>
          </a:p>
        </p:txBody>
      </p:sp>
      <p:sp>
        <p:nvSpPr>
          <p:cNvPr id="11288" name="Text Box 43"/>
          <p:cNvSpPr txBox="1">
            <a:spLocks noChangeArrowheads="1"/>
          </p:cNvSpPr>
          <p:nvPr/>
        </p:nvSpPr>
        <p:spPr bwMode="auto">
          <a:xfrm>
            <a:off x="38100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V</a:t>
            </a:r>
            <a:r>
              <a:rPr lang="en-US" altLang="zh-CN" sz="1800" baseline="-25000">
                <a:ea typeface="宋体" pitchFamily="2" charset="-122"/>
              </a:rPr>
              <a:t>i</a:t>
            </a:r>
          </a:p>
        </p:txBody>
      </p:sp>
      <p:sp>
        <p:nvSpPr>
          <p:cNvPr id="565292" name="Rectangle 44"/>
          <p:cNvSpPr>
            <a:spLocks noChangeArrowheads="1"/>
          </p:cNvSpPr>
          <p:nvPr/>
        </p:nvSpPr>
        <p:spPr bwMode="auto">
          <a:xfrm>
            <a:off x="3733800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1</a:t>
            </a:r>
          </a:p>
        </p:txBody>
      </p:sp>
      <p:cxnSp>
        <p:nvCxnSpPr>
          <p:cNvPr id="565294" name="AutoShape 46"/>
          <p:cNvCxnSpPr>
            <a:cxnSpLocks noChangeShapeType="1"/>
            <a:stCxn id="565264" idx="2"/>
            <a:endCxn id="565295" idx="0"/>
          </p:cNvCxnSpPr>
          <p:nvPr/>
        </p:nvCxnSpPr>
        <p:spPr bwMode="auto">
          <a:xfrm flipH="1">
            <a:off x="1914525" y="2513013"/>
            <a:ext cx="1819275" cy="1906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5295" name="Rectangle 47"/>
          <p:cNvSpPr>
            <a:spLocks noChangeArrowheads="1"/>
          </p:cNvSpPr>
          <p:nvPr/>
        </p:nvSpPr>
        <p:spPr bwMode="auto">
          <a:xfrm>
            <a:off x="1685925" y="4419600"/>
            <a:ext cx="457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ea typeface="宋体" pitchFamily="2" charset="-122"/>
              </a:rPr>
              <a:t>2</a:t>
            </a:r>
          </a:p>
        </p:txBody>
      </p:sp>
      <p:sp>
        <p:nvSpPr>
          <p:cNvPr id="565297" name="Text Box 49"/>
          <p:cNvSpPr txBox="1">
            <a:spLocks noChangeArrowheads="1"/>
          </p:cNvSpPr>
          <p:nvPr/>
        </p:nvSpPr>
        <p:spPr bwMode="auto">
          <a:xfrm>
            <a:off x="2209800" y="16764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T=1</a:t>
            </a:r>
          </a:p>
        </p:txBody>
      </p:sp>
      <p:sp>
        <p:nvSpPr>
          <p:cNvPr id="565298" name="Text Box 50"/>
          <p:cNvSpPr txBox="1">
            <a:spLocks noChangeArrowheads="1"/>
          </p:cNvSpPr>
          <p:nvPr/>
        </p:nvSpPr>
        <p:spPr bwMode="auto">
          <a:xfrm>
            <a:off x="2895600" y="16764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T=2</a:t>
            </a:r>
          </a:p>
        </p:txBody>
      </p:sp>
      <p:sp>
        <p:nvSpPr>
          <p:cNvPr id="565301" name="Text Box 53"/>
          <p:cNvSpPr txBox="1">
            <a:spLocks noChangeArrowheads="1"/>
          </p:cNvSpPr>
          <p:nvPr/>
        </p:nvSpPr>
        <p:spPr bwMode="auto">
          <a:xfrm>
            <a:off x="3449638" y="1674813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T=3</a:t>
            </a:r>
          </a:p>
        </p:txBody>
      </p:sp>
      <p:sp>
        <p:nvSpPr>
          <p:cNvPr id="11295" name="Rectangle 55"/>
          <p:cNvSpPr>
            <a:spLocks noChangeArrowheads="1"/>
          </p:cNvSpPr>
          <p:nvPr/>
        </p:nvSpPr>
        <p:spPr bwMode="auto">
          <a:xfrm>
            <a:off x="5703888" y="1962150"/>
            <a:ext cx="2217737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200">
                <a:ea typeface="宋体" pitchFamily="2" charset="-122"/>
              </a:rPr>
              <a:t> </a:t>
            </a:r>
            <a:r>
              <a:rPr lang="en-US" altLang="zh-CN" sz="2200">
                <a:ea typeface="宋体" pitchFamily="2" charset="-122"/>
              </a:rPr>
              <a:t>group_id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086350" y="3227388"/>
            <a:ext cx="3567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3803"/>
                </a:solidFill>
              </a:rPr>
              <a:t>Major issue: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nimBg="1"/>
      <p:bldP spid="565253" grpId="0" animBg="1"/>
      <p:bldP spid="565264" grpId="0" animBg="1"/>
      <p:bldP spid="565266" grpId="0" animBg="1"/>
      <p:bldP spid="565288" grpId="0" animBg="1"/>
      <p:bldP spid="565292" grpId="0" animBg="1"/>
      <p:bldP spid="565295" grpId="0" animBg="1"/>
      <p:bldP spid="565297" grpId="0"/>
      <p:bldP spid="565298" grpId="0"/>
      <p:bldP spid="565301" grpId="0"/>
      <p:bldP spid="1129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ndemandSTG">
  <a:themeElements>
    <a:clrScheme name="ondemandSTG 4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C0C0C0"/>
      </a:accent2>
      <a:accent3>
        <a:srgbClr val="FFFFFF"/>
      </a:accent3>
      <a:accent4>
        <a:srgbClr val="000000"/>
      </a:accent4>
      <a:accent5>
        <a:srgbClr val="BEC4FD"/>
      </a:accent5>
      <a:accent6>
        <a:srgbClr val="AEAEAE"/>
      </a:accent6>
      <a:hlink>
        <a:srgbClr val="6699CC"/>
      </a:hlink>
      <a:folHlink>
        <a:srgbClr val="D18213"/>
      </a:folHlink>
    </a:clrScheme>
    <a:fontScheme name="ondemandST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emandSTG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emandSTG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emandSTG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AEAEAE"/>
        </a:accent6>
        <a:hlink>
          <a:srgbClr val="2DB6B3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emandSTG 4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AEAEAE"/>
        </a:accent6>
        <a:hlink>
          <a:srgbClr val="6699CC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12494</TotalTime>
  <Words>1326</Words>
  <Application>Microsoft PowerPoint</Application>
  <PresentationFormat>On-screen Show (4:3)</PresentationFormat>
  <Paragraphs>404</Paragraphs>
  <Slides>33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Wingdings</vt:lpstr>
      <vt:lpstr>Bookman Old Style</vt:lpstr>
      <vt:lpstr>Wingdings 3</vt:lpstr>
      <vt:lpstr>Gill Sans MT</vt:lpstr>
      <vt:lpstr>宋体</vt:lpstr>
      <vt:lpstr>Tahoma</vt:lpstr>
      <vt:lpstr>Cambria</vt:lpstr>
      <vt:lpstr>Courier New</vt:lpstr>
      <vt:lpstr>Times New Roman</vt:lpstr>
      <vt:lpstr>ondemandSTG</vt:lpstr>
      <vt:lpstr>Origin</vt:lpstr>
      <vt:lpstr>Bitmap Image</vt:lpstr>
      <vt:lpstr>Visio</vt:lpstr>
      <vt:lpstr>VISIO</vt:lpstr>
      <vt:lpstr>Equation</vt:lpstr>
      <vt:lpstr>Microsoft Equation 3.0</vt:lpstr>
      <vt:lpstr>Query Assurance on Data Streams</vt:lpstr>
      <vt:lpstr>Outsourcing</vt:lpstr>
      <vt:lpstr>Data Outsourcing Model</vt:lpstr>
      <vt:lpstr>Outsourced Database for Better Query Services</vt:lpstr>
      <vt:lpstr>Data Outsourcing Model</vt:lpstr>
      <vt:lpstr>Model Comparison</vt:lpstr>
      <vt:lpstr>Data Stream Outsourcing</vt:lpstr>
      <vt:lpstr>Concrete Example</vt:lpstr>
      <vt:lpstr>The Model for the Stream</vt:lpstr>
      <vt:lpstr>Information Security Issues</vt:lpstr>
      <vt:lpstr>A Simple Solution [Sion, VLDB 05]</vt:lpstr>
      <vt:lpstr>Continuous Query Verification: CQV</vt:lpstr>
      <vt:lpstr>PIRS: Polynomial Identity Random Synopsis</vt:lpstr>
      <vt:lpstr>Incremental Update to PIRS</vt:lpstr>
      <vt:lpstr>It Solves CQV problem!</vt:lpstr>
      <vt:lpstr>Optimality of PIRS</vt:lpstr>
      <vt:lpstr>In Practice</vt:lpstr>
      <vt:lpstr>Multiple Queries</vt:lpstr>
      <vt:lpstr>Some Experiments</vt:lpstr>
      <vt:lpstr>Memory Usage of Exact</vt:lpstr>
      <vt:lpstr>Update Time (per tuple) of Exact</vt:lpstr>
      <vt:lpstr>Running Time Analysis</vt:lpstr>
      <vt:lpstr>Multiple Queries: Exact Memory Usage</vt:lpstr>
      <vt:lpstr>CQV with Load Shedding</vt:lpstr>
      <vt:lpstr>PIRSγ: An Exact Solution</vt:lpstr>
      <vt:lpstr>PIRSγ: An Exact Solution</vt:lpstr>
      <vt:lpstr>Intuition on Approximation</vt:lpstr>
      <vt:lpstr>PIRS±γ: An Approximate Solution</vt:lpstr>
      <vt:lpstr>PIRS±γ: An Approximate Solution</vt:lpstr>
      <vt:lpstr>PIRS±γ: An Approximate Solution</vt:lpstr>
      <vt:lpstr>PIRS±γ: Experiments</vt:lpstr>
      <vt:lpstr>Related Techniques to PIRS</vt:lpstr>
      <vt:lpstr>Thanks!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Preservation for Data Streams</dc:title>
  <dc:creator>Ma Xing</dc:creator>
  <cp:lastModifiedBy>yike</cp:lastModifiedBy>
  <cp:revision>1351</cp:revision>
  <cp:lastPrinted>1601-01-01T00:00:00Z</cp:lastPrinted>
  <dcterms:created xsi:type="dcterms:W3CDTF">2006-08-14T15:07:04Z</dcterms:created>
  <dcterms:modified xsi:type="dcterms:W3CDTF">2008-04-21T03:00:21Z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