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F04"/>
    <a:srgbClr val="FDF69C"/>
    <a:srgbClr val="A5B592"/>
    <a:srgbClr val="536142"/>
    <a:srgbClr val="7F7F7F"/>
    <a:srgbClr val="0000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646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BA041-1F24-4BD4-B110-237C72E1C0A5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D17C9-D989-49AB-8543-960835A9D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D17C9-D989-49AB-8543-960835A9D86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6B57-6C57-4ABF-BB49-BA5F7415D3FE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C73965-D6A6-43B7-B3EE-E9447663AE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6B57-6C57-4ABF-BB49-BA5F7415D3FE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3965-D6A6-43B7-B3EE-E9447663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6B57-6C57-4ABF-BB49-BA5F7415D3FE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3965-D6A6-43B7-B3EE-E9447663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0A66B57-6C57-4ABF-BB49-BA5F7415D3FE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C73965-D6A6-43B7-B3EE-E9447663AE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6B57-6C57-4ABF-BB49-BA5F7415D3FE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3965-D6A6-43B7-B3EE-E9447663AE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6B57-6C57-4ABF-BB49-BA5F7415D3FE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3965-D6A6-43B7-B3EE-E9447663AE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3965-D6A6-43B7-B3EE-E9447663AE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6B57-6C57-4ABF-BB49-BA5F7415D3FE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6B57-6C57-4ABF-BB49-BA5F7415D3FE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3965-D6A6-43B7-B3EE-E9447663AE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6B57-6C57-4ABF-BB49-BA5F7415D3FE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3965-D6A6-43B7-B3EE-E9447663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0A66B57-6C57-4ABF-BB49-BA5F7415D3FE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73965-D6A6-43B7-B3EE-E9447663AE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6B57-6C57-4ABF-BB49-BA5F7415D3FE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C73965-D6A6-43B7-B3EE-E9447663AE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0A66B57-6C57-4ABF-BB49-BA5F7415D3FE}" type="datetimeFigureOut">
              <a:rPr lang="en-US" smtClean="0"/>
              <a:pPr/>
              <a:t>12/18/2007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C73965-D6A6-43B7-B3EE-E9447663AE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Micha</a:t>
            </a:r>
            <a:r>
              <a:rPr lang="en-US" dirty="0" smtClean="0"/>
              <a:t> </a:t>
            </a:r>
            <a:r>
              <a:rPr lang="en-US" dirty="0" err="1" smtClean="0"/>
              <a:t>Streppel</a:t>
            </a:r>
            <a:endParaRPr lang="en-US" dirty="0" smtClean="0"/>
          </a:p>
          <a:p>
            <a:r>
              <a:rPr lang="en-US" dirty="0" smtClean="0"/>
              <a:t>TU Eindhoven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NCIM-</a:t>
            </a:r>
            <a:r>
              <a:rPr lang="en-US" dirty="0" err="1" smtClean="0"/>
              <a:t>Groep</a:t>
            </a:r>
            <a:r>
              <a:rPr lang="en-US" dirty="0" smtClean="0"/>
              <a:t>, the Netherlands</a:t>
            </a:r>
          </a:p>
          <a:p>
            <a:r>
              <a:rPr lang="en-US" dirty="0" smtClean="0"/>
              <a:t>and</a:t>
            </a:r>
          </a:p>
          <a:p>
            <a:r>
              <a:rPr lang="en-US" dirty="0" err="1" smtClean="0"/>
              <a:t>Ke</a:t>
            </a:r>
            <a:r>
              <a:rPr lang="en-US" dirty="0" smtClean="0"/>
              <a:t> Yi</a:t>
            </a:r>
          </a:p>
          <a:p>
            <a:r>
              <a:rPr lang="en-US" dirty="0" smtClean="0"/>
              <a:t>AT&amp;T Labs, USA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HKUST, Hong Kong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Approximate Range Searching in External Memory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Blocking the BAR-Tree</a:t>
            </a:r>
            <a:endParaRPr lang="en-US" dirty="0"/>
          </a:p>
        </p:txBody>
      </p:sp>
      <p:grpSp>
        <p:nvGrpSpPr>
          <p:cNvPr id="69" name="Group 68"/>
          <p:cNvGrpSpPr/>
          <p:nvPr/>
        </p:nvGrpSpPr>
        <p:grpSpPr>
          <a:xfrm>
            <a:off x="3886200" y="1524000"/>
            <a:ext cx="4876800" cy="3738282"/>
            <a:chOff x="3886200" y="1524000"/>
            <a:chExt cx="4876800" cy="3738282"/>
          </a:xfrm>
        </p:grpSpPr>
        <p:sp>
          <p:nvSpPr>
            <p:cNvPr id="75" name="Freeform 74"/>
            <p:cNvSpPr/>
            <p:nvPr/>
          </p:nvSpPr>
          <p:spPr>
            <a:xfrm>
              <a:off x="6844552" y="3684494"/>
              <a:ext cx="1308848" cy="1577788"/>
            </a:xfrm>
            <a:custGeom>
              <a:avLst/>
              <a:gdLst>
                <a:gd name="connsiteX0" fmla="*/ 0 w 1308848"/>
                <a:gd name="connsiteY0" fmla="*/ 493059 h 1577788"/>
                <a:gd name="connsiteX1" fmla="*/ 358589 w 1308848"/>
                <a:gd name="connsiteY1" fmla="*/ 0 h 1577788"/>
                <a:gd name="connsiteX2" fmla="*/ 1308848 w 1308848"/>
                <a:gd name="connsiteY2" fmla="*/ 1577788 h 1577788"/>
                <a:gd name="connsiteX3" fmla="*/ 107577 w 1308848"/>
                <a:gd name="connsiteY3" fmla="*/ 1577788 h 1577788"/>
                <a:gd name="connsiteX4" fmla="*/ 0 w 1308848"/>
                <a:gd name="connsiteY4" fmla="*/ 493059 h 1577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8848" h="1577788">
                  <a:moveTo>
                    <a:pt x="0" y="493059"/>
                  </a:moveTo>
                  <a:lnTo>
                    <a:pt x="358589" y="0"/>
                  </a:lnTo>
                  <a:lnTo>
                    <a:pt x="1308848" y="1577788"/>
                  </a:lnTo>
                  <a:lnTo>
                    <a:pt x="107577" y="1577788"/>
                  </a:lnTo>
                  <a:lnTo>
                    <a:pt x="0" y="493059"/>
                  </a:lnTo>
                  <a:close/>
                </a:path>
              </a:pathLst>
            </a:cu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Isosceles Triangle 93"/>
            <p:cNvSpPr/>
            <p:nvPr/>
          </p:nvSpPr>
          <p:spPr>
            <a:xfrm>
              <a:off x="5029200" y="3276600"/>
              <a:ext cx="304800" cy="381000"/>
            </a:xfrm>
            <a:prstGeom prst="triangle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029200" y="2693894"/>
              <a:ext cx="2133600" cy="1497106"/>
            </a:xfrm>
            <a:custGeom>
              <a:avLst/>
              <a:gdLst>
                <a:gd name="connsiteX0" fmla="*/ 0 w 2187389"/>
                <a:gd name="connsiteY0" fmla="*/ 1138517 h 1497106"/>
                <a:gd name="connsiteX1" fmla="*/ 0 w 2187389"/>
                <a:gd name="connsiteY1" fmla="*/ 1461247 h 1497106"/>
                <a:gd name="connsiteX2" fmla="*/ 1721224 w 2187389"/>
                <a:gd name="connsiteY2" fmla="*/ 1497106 h 1497106"/>
                <a:gd name="connsiteX3" fmla="*/ 2187389 w 2187389"/>
                <a:gd name="connsiteY3" fmla="*/ 851647 h 1497106"/>
                <a:gd name="connsiteX4" fmla="*/ 1255059 w 2187389"/>
                <a:gd name="connsiteY4" fmla="*/ 0 h 1497106"/>
                <a:gd name="connsiteX5" fmla="*/ 0 w 2187389"/>
                <a:gd name="connsiteY5" fmla="*/ 1138517 h 1497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7389" h="1497106">
                  <a:moveTo>
                    <a:pt x="0" y="1138517"/>
                  </a:moveTo>
                  <a:lnTo>
                    <a:pt x="0" y="1461247"/>
                  </a:lnTo>
                  <a:lnTo>
                    <a:pt x="1721224" y="1497106"/>
                  </a:lnTo>
                  <a:lnTo>
                    <a:pt x="2187389" y="851647"/>
                  </a:lnTo>
                  <a:lnTo>
                    <a:pt x="1255059" y="0"/>
                  </a:lnTo>
                  <a:lnTo>
                    <a:pt x="0" y="1138517"/>
                  </a:lnTo>
                  <a:close/>
                </a:path>
              </a:pathLst>
            </a:cu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190999" y="1524000"/>
              <a:ext cx="4572001" cy="2209800"/>
            </a:xfrm>
            <a:custGeom>
              <a:avLst/>
              <a:gdLst>
                <a:gd name="connsiteX0" fmla="*/ 0 w 4903694"/>
                <a:gd name="connsiteY0" fmla="*/ 62753 h 2241176"/>
                <a:gd name="connsiteX1" fmla="*/ 0 w 4903694"/>
                <a:gd name="connsiteY1" fmla="*/ 1658471 h 2241176"/>
                <a:gd name="connsiteX2" fmla="*/ 1515035 w 4903694"/>
                <a:gd name="connsiteY2" fmla="*/ 1658471 h 2241176"/>
                <a:gd name="connsiteX3" fmla="*/ 2294964 w 4903694"/>
                <a:gd name="connsiteY3" fmla="*/ 1030941 h 2241176"/>
                <a:gd name="connsiteX4" fmla="*/ 3648635 w 4903694"/>
                <a:gd name="connsiteY4" fmla="*/ 2241176 h 2241176"/>
                <a:gd name="connsiteX5" fmla="*/ 4903694 w 4903694"/>
                <a:gd name="connsiteY5" fmla="*/ 2241176 h 2241176"/>
                <a:gd name="connsiteX6" fmla="*/ 4903694 w 4903694"/>
                <a:gd name="connsiteY6" fmla="*/ 0 h 2241176"/>
                <a:gd name="connsiteX7" fmla="*/ 0 w 4903694"/>
                <a:gd name="connsiteY7" fmla="*/ 62753 h 2241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03694" h="2241176">
                  <a:moveTo>
                    <a:pt x="0" y="62753"/>
                  </a:moveTo>
                  <a:lnTo>
                    <a:pt x="0" y="1658471"/>
                  </a:lnTo>
                  <a:lnTo>
                    <a:pt x="1515035" y="1658471"/>
                  </a:lnTo>
                  <a:lnTo>
                    <a:pt x="2294964" y="1030941"/>
                  </a:lnTo>
                  <a:lnTo>
                    <a:pt x="3648635" y="2241176"/>
                  </a:lnTo>
                  <a:lnTo>
                    <a:pt x="4903694" y="2241176"/>
                  </a:lnTo>
                  <a:lnTo>
                    <a:pt x="4903694" y="0"/>
                  </a:lnTo>
                  <a:lnTo>
                    <a:pt x="0" y="62753"/>
                  </a:lnTo>
                  <a:close/>
                </a:path>
              </a:pathLst>
            </a:cu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5791200" y="16764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572000" y="23622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7086600" y="23622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>
              <a:stCxn id="4" idx="5"/>
              <a:endCxn id="6" idx="1"/>
            </p:cNvCxnSpPr>
            <p:nvPr/>
          </p:nvCxnSpPr>
          <p:spPr>
            <a:xfrm rot="16200000" flipH="1">
              <a:off x="6291122" y="1566722"/>
              <a:ext cx="524156" cy="11337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4" idx="3"/>
              <a:endCxn id="5" idx="7"/>
            </p:cNvCxnSpPr>
            <p:nvPr/>
          </p:nvCxnSpPr>
          <p:spPr>
            <a:xfrm rot="5400000">
              <a:off x="5033822" y="1604822"/>
              <a:ext cx="524156" cy="10575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4267200" y="28194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800600" y="28194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172200" y="28194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077200" y="28194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638800" y="33528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705600" y="33528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772400" y="33528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8458200" y="33528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105400" y="38862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638800" y="38862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400800" y="38862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7010400" y="38862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7391400" y="44196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239000" y="49530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7620000" y="49530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>
              <a:stCxn id="5" idx="3"/>
              <a:endCxn id="21" idx="0"/>
            </p:cNvCxnSpPr>
            <p:nvPr/>
          </p:nvCxnSpPr>
          <p:spPr>
            <a:xfrm rot="5400000">
              <a:off x="4362450" y="2576372"/>
              <a:ext cx="262078" cy="2239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5" idx="5"/>
              <a:endCxn id="22" idx="0"/>
            </p:cNvCxnSpPr>
            <p:nvPr/>
          </p:nvCxnSpPr>
          <p:spPr>
            <a:xfrm rot="16200000" flipH="1">
              <a:off x="4709972" y="2614472"/>
              <a:ext cx="262078" cy="1477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6" idx="3"/>
              <a:endCxn id="23" idx="7"/>
            </p:cNvCxnSpPr>
            <p:nvPr/>
          </p:nvCxnSpPr>
          <p:spPr>
            <a:xfrm rot="5400000">
              <a:off x="6595922" y="2328722"/>
              <a:ext cx="295556" cy="7527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6" idx="5"/>
              <a:endCxn id="24" idx="1"/>
            </p:cNvCxnSpPr>
            <p:nvPr/>
          </p:nvCxnSpPr>
          <p:spPr>
            <a:xfrm rot="16200000" flipH="1">
              <a:off x="7548422" y="2290622"/>
              <a:ext cx="295556" cy="8289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23" idx="5"/>
              <a:endCxn id="26" idx="1"/>
            </p:cNvCxnSpPr>
            <p:nvPr/>
          </p:nvCxnSpPr>
          <p:spPr>
            <a:xfrm rot="16200000" flipH="1">
              <a:off x="6367322" y="3014522"/>
              <a:ext cx="371756" cy="3717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23" idx="3"/>
              <a:endCxn id="25" idx="7"/>
            </p:cNvCxnSpPr>
            <p:nvPr/>
          </p:nvCxnSpPr>
          <p:spPr>
            <a:xfrm rot="5400000">
              <a:off x="5833922" y="3014522"/>
              <a:ext cx="371756" cy="3717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24" idx="3"/>
              <a:endCxn id="27" idx="0"/>
            </p:cNvCxnSpPr>
            <p:nvPr/>
          </p:nvCxnSpPr>
          <p:spPr>
            <a:xfrm rot="5400000">
              <a:off x="7829550" y="3071672"/>
              <a:ext cx="338278" cy="2239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24" idx="5"/>
              <a:endCxn id="28" idx="0"/>
            </p:cNvCxnSpPr>
            <p:nvPr/>
          </p:nvCxnSpPr>
          <p:spPr>
            <a:xfrm rot="16200000" flipH="1">
              <a:off x="8253272" y="3033572"/>
              <a:ext cx="338278" cy="3001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25" idx="3"/>
              <a:endCxn id="29" idx="7"/>
            </p:cNvCxnSpPr>
            <p:nvPr/>
          </p:nvCxnSpPr>
          <p:spPr>
            <a:xfrm rot="5400000">
              <a:off x="5300522" y="3547922"/>
              <a:ext cx="371756" cy="3717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25" idx="4"/>
              <a:endCxn id="30" idx="0"/>
            </p:cNvCxnSpPr>
            <p:nvPr/>
          </p:nvCxnSpPr>
          <p:spPr>
            <a:xfrm rot="5400000">
              <a:off x="5600700" y="3733800"/>
              <a:ext cx="3048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26" idx="3"/>
              <a:endCxn id="31" idx="0"/>
            </p:cNvCxnSpPr>
            <p:nvPr/>
          </p:nvCxnSpPr>
          <p:spPr>
            <a:xfrm rot="5400000">
              <a:off x="6457950" y="3605072"/>
              <a:ext cx="338278" cy="2239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26" idx="5"/>
              <a:endCxn id="32" idx="0"/>
            </p:cNvCxnSpPr>
            <p:nvPr/>
          </p:nvCxnSpPr>
          <p:spPr>
            <a:xfrm rot="16200000" flipH="1">
              <a:off x="6843572" y="3605072"/>
              <a:ext cx="338278" cy="2239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32" idx="5"/>
              <a:endCxn id="33" idx="0"/>
            </p:cNvCxnSpPr>
            <p:nvPr/>
          </p:nvCxnSpPr>
          <p:spPr>
            <a:xfrm rot="16200000" flipH="1">
              <a:off x="7186472" y="4100372"/>
              <a:ext cx="338278" cy="3001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33" idx="4"/>
              <a:endCxn id="35" idx="0"/>
            </p:cNvCxnSpPr>
            <p:nvPr/>
          </p:nvCxnSpPr>
          <p:spPr>
            <a:xfrm rot="16200000" flipH="1">
              <a:off x="7467600" y="4686300"/>
              <a:ext cx="304800" cy="2286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33" idx="4"/>
              <a:endCxn id="34" idx="0"/>
            </p:cNvCxnSpPr>
            <p:nvPr/>
          </p:nvCxnSpPr>
          <p:spPr>
            <a:xfrm rot="5400000">
              <a:off x="7277100" y="4724400"/>
              <a:ext cx="304800" cy="1524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Isosceles Triangle 90"/>
            <p:cNvSpPr/>
            <p:nvPr/>
          </p:nvSpPr>
          <p:spPr>
            <a:xfrm>
              <a:off x="3886200" y="3276600"/>
              <a:ext cx="304800" cy="381000"/>
            </a:xfrm>
            <a:prstGeom prst="triangle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Isosceles Triangle 91"/>
            <p:cNvSpPr/>
            <p:nvPr/>
          </p:nvSpPr>
          <p:spPr>
            <a:xfrm>
              <a:off x="4267200" y="3276600"/>
              <a:ext cx="304800" cy="381000"/>
            </a:xfrm>
            <a:prstGeom prst="triangle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Isosceles Triangle 92"/>
            <p:cNvSpPr/>
            <p:nvPr/>
          </p:nvSpPr>
          <p:spPr>
            <a:xfrm>
              <a:off x="4648200" y="3276600"/>
              <a:ext cx="304800" cy="381000"/>
            </a:xfrm>
            <a:prstGeom prst="triangle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Isosceles Triangle 94"/>
            <p:cNvSpPr/>
            <p:nvPr/>
          </p:nvSpPr>
          <p:spPr>
            <a:xfrm>
              <a:off x="4648200" y="4343400"/>
              <a:ext cx="304800" cy="381000"/>
            </a:xfrm>
            <a:prstGeom prst="triangle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Isosceles Triangle 95"/>
            <p:cNvSpPr/>
            <p:nvPr/>
          </p:nvSpPr>
          <p:spPr>
            <a:xfrm>
              <a:off x="5029200" y="4343400"/>
              <a:ext cx="304800" cy="381000"/>
            </a:xfrm>
            <a:prstGeom prst="triangle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Isosceles Triangle 96"/>
            <p:cNvSpPr/>
            <p:nvPr/>
          </p:nvSpPr>
          <p:spPr>
            <a:xfrm>
              <a:off x="5410200" y="4343400"/>
              <a:ext cx="304800" cy="381000"/>
            </a:xfrm>
            <a:prstGeom prst="triangle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Isosceles Triangle 97"/>
            <p:cNvSpPr/>
            <p:nvPr/>
          </p:nvSpPr>
          <p:spPr>
            <a:xfrm>
              <a:off x="5791200" y="4343400"/>
              <a:ext cx="304800" cy="381000"/>
            </a:xfrm>
            <a:prstGeom prst="triangle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Isosceles Triangle 98"/>
            <p:cNvSpPr/>
            <p:nvPr/>
          </p:nvSpPr>
          <p:spPr>
            <a:xfrm>
              <a:off x="6553200" y="4343400"/>
              <a:ext cx="304800" cy="381000"/>
            </a:xfrm>
            <a:prstGeom prst="triangle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Isosceles Triangle 99"/>
            <p:cNvSpPr/>
            <p:nvPr/>
          </p:nvSpPr>
          <p:spPr>
            <a:xfrm>
              <a:off x="6934200" y="4343400"/>
              <a:ext cx="304800" cy="381000"/>
            </a:xfrm>
            <a:prstGeom prst="triangle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Isosceles Triangle 100"/>
            <p:cNvSpPr/>
            <p:nvPr/>
          </p:nvSpPr>
          <p:spPr>
            <a:xfrm>
              <a:off x="6172200" y="4343400"/>
              <a:ext cx="304800" cy="381000"/>
            </a:xfrm>
            <a:prstGeom prst="triangle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Connector 101"/>
            <p:cNvCxnSpPr>
              <a:stCxn id="21" idx="3"/>
              <a:endCxn id="91" idx="0"/>
            </p:cNvCxnSpPr>
            <p:nvPr/>
          </p:nvCxnSpPr>
          <p:spPr>
            <a:xfrm rot="5400000">
              <a:off x="4038600" y="3014522"/>
              <a:ext cx="262078" cy="2620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21" idx="4"/>
              <a:endCxn id="92" idx="0"/>
            </p:cNvCxnSpPr>
            <p:nvPr/>
          </p:nvCxnSpPr>
          <p:spPr>
            <a:xfrm rot="16200000" flipH="1">
              <a:off x="4286250" y="3143250"/>
              <a:ext cx="228600" cy="381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22" idx="4"/>
              <a:endCxn id="93" idx="0"/>
            </p:cNvCxnSpPr>
            <p:nvPr/>
          </p:nvCxnSpPr>
          <p:spPr>
            <a:xfrm rot="5400000">
              <a:off x="4743450" y="3105150"/>
              <a:ext cx="228600" cy="114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22" idx="5"/>
              <a:endCxn id="94" idx="0"/>
            </p:cNvCxnSpPr>
            <p:nvPr/>
          </p:nvCxnSpPr>
          <p:spPr>
            <a:xfrm rot="16200000" flipH="1">
              <a:off x="4957622" y="3052622"/>
              <a:ext cx="262078" cy="1858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>
              <a:stCxn id="29" idx="3"/>
              <a:endCxn id="95" idx="0"/>
            </p:cNvCxnSpPr>
            <p:nvPr/>
          </p:nvCxnSpPr>
          <p:spPr>
            <a:xfrm rot="5400000">
              <a:off x="4838700" y="4043222"/>
              <a:ext cx="262078" cy="3382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29" idx="4"/>
              <a:endCxn id="96" idx="0"/>
            </p:cNvCxnSpPr>
            <p:nvPr/>
          </p:nvCxnSpPr>
          <p:spPr>
            <a:xfrm rot="5400000">
              <a:off x="5086350" y="4210050"/>
              <a:ext cx="228600" cy="381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30" idx="4"/>
              <a:endCxn id="97" idx="0"/>
            </p:cNvCxnSpPr>
            <p:nvPr/>
          </p:nvCxnSpPr>
          <p:spPr>
            <a:xfrm rot="5400000">
              <a:off x="5543550" y="4133850"/>
              <a:ext cx="228600" cy="1905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98" idx="0"/>
              <a:endCxn id="30" idx="5"/>
            </p:cNvCxnSpPr>
            <p:nvPr/>
          </p:nvCxnSpPr>
          <p:spPr>
            <a:xfrm rot="16200000" flipV="1">
              <a:off x="5757722" y="4157522"/>
              <a:ext cx="262078" cy="1096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01" idx="0"/>
              <a:endCxn id="31" idx="4"/>
            </p:cNvCxnSpPr>
            <p:nvPr/>
          </p:nvCxnSpPr>
          <p:spPr>
            <a:xfrm rot="5400000" flipH="1" flipV="1">
              <a:off x="6305550" y="4133850"/>
              <a:ext cx="228600" cy="1905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99" idx="0"/>
              <a:endCxn id="31" idx="4"/>
            </p:cNvCxnSpPr>
            <p:nvPr/>
          </p:nvCxnSpPr>
          <p:spPr>
            <a:xfrm rot="16200000" flipV="1">
              <a:off x="6496050" y="4133850"/>
              <a:ext cx="228600" cy="1905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>
              <a:stCxn id="100" idx="0"/>
              <a:endCxn id="32" idx="4"/>
            </p:cNvCxnSpPr>
            <p:nvPr/>
          </p:nvCxnSpPr>
          <p:spPr>
            <a:xfrm rot="5400000" flipH="1" flipV="1">
              <a:off x="6991350" y="4210050"/>
              <a:ext cx="228600" cy="381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Rounded Rectangle 69"/>
          <p:cNvSpPr/>
          <p:nvPr/>
        </p:nvSpPr>
        <p:spPr>
          <a:xfrm>
            <a:off x="1102660" y="5567082"/>
            <a:ext cx="7050740" cy="699247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Any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 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u</a:t>
            </a:r>
            <a:r>
              <a:rPr lang="en-US" sz="2400" dirty="0" smtClean="0"/>
              <a:t> is stored in O(|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u</a:t>
            </a:r>
            <a:r>
              <a:rPr lang="en-US" sz="2400" i="1" dirty="0" smtClean="0"/>
              <a:t>|</a:t>
            </a:r>
            <a:r>
              <a:rPr lang="en-US" sz="2400" dirty="0" smtClean="0"/>
              <a:t>/</a:t>
            </a:r>
            <a:r>
              <a:rPr lang="en-US" sz="2400" i="1" dirty="0" smtClean="0"/>
              <a:t>B</a:t>
            </a:r>
            <a:r>
              <a:rPr lang="en-US" sz="2400" dirty="0" smtClean="0"/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/>
              <a:t>) blocks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-0.19323 4.07407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I/O Analysis of a Query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362200" y="1905000"/>
            <a:ext cx="4419600" cy="4191000"/>
            <a:chOff x="3352800" y="2057400"/>
            <a:chExt cx="2286000" cy="2133600"/>
          </a:xfrm>
        </p:grpSpPr>
        <p:sp>
          <p:nvSpPr>
            <p:cNvPr id="4" name="Freeform 3"/>
            <p:cNvSpPr/>
            <p:nvPr/>
          </p:nvSpPr>
          <p:spPr>
            <a:xfrm>
              <a:off x="3581400" y="2286000"/>
              <a:ext cx="1828800" cy="1600200"/>
            </a:xfrm>
            <a:custGeom>
              <a:avLst/>
              <a:gdLst>
                <a:gd name="connsiteX0" fmla="*/ 60960 w 1281684"/>
                <a:gd name="connsiteY0" fmla="*/ 501396 h 1693164"/>
                <a:gd name="connsiteX1" fmla="*/ 280416 w 1281684"/>
                <a:gd name="connsiteY1" fmla="*/ 35052 h 1693164"/>
                <a:gd name="connsiteX2" fmla="*/ 1167384 w 1281684"/>
                <a:gd name="connsiteY2" fmla="*/ 291084 h 1693164"/>
                <a:gd name="connsiteX3" fmla="*/ 966216 w 1281684"/>
                <a:gd name="connsiteY3" fmla="*/ 1543812 h 1693164"/>
                <a:gd name="connsiteX4" fmla="*/ 152400 w 1281684"/>
                <a:gd name="connsiteY4" fmla="*/ 1187196 h 1693164"/>
                <a:gd name="connsiteX5" fmla="*/ 60960 w 1281684"/>
                <a:gd name="connsiteY5" fmla="*/ 501396 h 169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1684" h="1693164">
                  <a:moveTo>
                    <a:pt x="60960" y="501396"/>
                  </a:moveTo>
                  <a:cubicBezTo>
                    <a:pt x="82296" y="309372"/>
                    <a:pt x="96012" y="70104"/>
                    <a:pt x="280416" y="35052"/>
                  </a:cubicBezTo>
                  <a:cubicBezTo>
                    <a:pt x="464820" y="0"/>
                    <a:pt x="1053084" y="39624"/>
                    <a:pt x="1167384" y="291084"/>
                  </a:cubicBezTo>
                  <a:cubicBezTo>
                    <a:pt x="1281684" y="542544"/>
                    <a:pt x="1135380" y="1394460"/>
                    <a:pt x="966216" y="1543812"/>
                  </a:cubicBezTo>
                  <a:cubicBezTo>
                    <a:pt x="797052" y="1693164"/>
                    <a:pt x="304800" y="1362456"/>
                    <a:pt x="152400" y="1187196"/>
                  </a:cubicBezTo>
                  <a:cubicBezTo>
                    <a:pt x="0" y="1011936"/>
                    <a:pt x="39624" y="693420"/>
                    <a:pt x="60960" y="501396"/>
                  </a:cubicBezTo>
                  <a:close/>
                </a:path>
              </a:pathLst>
            </a:cu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noFill/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3352800" y="2057400"/>
              <a:ext cx="2286000" cy="2133600"/>
            </a:xfrm>
            <a:custGeom>
              <a:avLst/>
              <a:gdLst>
                <a:gd name="connsiteX0" fmla="*/ 60960 w 1281684"/>
                <a:gd name="connsiteY0" fmla="*/ 501396 h 1693164"/>
                <a:gd name="connsiteX1" fmla="*/ 280416 w 1281684"/>
                <a:gd name="connsiteY1" fmla="*/ 35052 h 1693164"/>
                <a:gd name="connsiteX2" fmla="*/ 1167384 w 1281684"/>
                <a:gd name="connsiteY2" fmla="*/ 291084 h 1693164"/>
                <a:gd name="connsiteX3" fmla="*/ 966216 w 1281684"/>
                <a:gd name="connsiteY3" fmla="*/ 1543812 h 1693164"/>
                <a:gd name="connsiteX4" fmla="*/ 152400 w 1281684"/>
                <a:gd name="connsiteY4" fmla="*/ 1187196 h 1693164"/>
                <a:gd name="connsiteX5" fmla="*/ 60960 w 1281684"/>
                <a:gd name="connsiteY5" fmla="*/ 501396 h 169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1684" h="1693164">
                  <a:moveTo>
                    <a:pt x="60960" y="501396"/>
                  </a:moveTo>
                  <a:cubicBezTo>
                    <a:pt x="82296" y="309372"/>
                    <a:pt x="96012" y="70104"/>
                    <a:pt x="280416" y="35052"/>
                  </a:cubicBezTo>
                  <a:cubicBezTo>
                    <a:pt x="464820" y="0"/>
                    <a:pt x="1053084" y="39624"/>
                    <a:pt x="1167384" y="291084"/>
                  </a:cubicBezTo>
                  <a:cubicBezTo>
                    <a:pt x="1281684" y="542544"/>
                    <a:pt x="1135380" y="1394460"/>
                    <a:pt x="966216" y="1543812"/>
                  </a:cubicBezTo>
                  <a:cubicBezTo>
                    <a:pt x="797052" y="1693164"/>
                    <a:pt x="304800" y="1362456"/>
                    <a:pt x="152400" y="1187196"/>
                  </a:cubicBezTo>
                  <a:cubicBezTo>
                    <a:pt x="0" y="1011936"/>
                    <a:pt x="39624" y="693420"/>
                    <a:pt x="60960" y="501396"/>
                  </a:cubicBezTo>
                  <a:close/>
                </a:path>
              </a:pathLst>
            </a:cu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noFill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124200" y="2510135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accent2"/>
                </a:solidFill>
              </a:rPr>
              <a:t>Q</a:t>
            </a:r>
            <a:endParaRPr lang="en-US" sz="2400" i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1752600"/>
            <a:ext cx="51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accent2"/>
                </a:solidFill>
              </a:rPr>
              <a:t>Q</a:t>
            </a:r>
            <a:r>
              <a:rPr lang="el-GR" sz="2400" baseline="-25000" dirty="0" smtClean="0">
                <a:solidFill>
                  <a:schemeClr val="accent2"/>
                </a:solidFill>
              </a:rPr>
              <a:t>ε</a:t>
            </a:r>
            <a:endParaRPr lang="en-US" sz="2400" baseline="-25000" dirty="0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7800" y="2743200"/>
            <a:ext cx="1143000" cy="114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419100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77000" y="3962400"/>
            <a:ext cx="24995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nodes completely</a:t>
            </a:r>
            <a:br>
              <a:rPr lang="en-US" sz="2400" dirty="0" smtClean="0"/>
            </a:br>
            <a:r>
              <a:rPr lang="en-US" sz="2400" dirty="0" smtClean="0"/>
              <a:t>inside </a:t>
            </a:r>
            <a:r>
              <a:rPr lang="en-US" sz="2400" i="1" dirty="0" smtClean="0"/>
              <a:t>Q</a:t>
            </a:r>
            <a:r>
              <a:rPr lang="el-GR" sz="2400" baseline="-25000" dirty="0" smtClean="0"/>
              <a:t>ε</a:t>
            </a:r>
            <a:endParaRPr lang="en-US" sz="2400" baseline="-25000" dirty="0" smtClean="0"/>
          </a:p>
        </p:txBody>
      </p:sp>
      <p:cxnSp>
        <p:nvCxnSpPr>
          <p:cNvPr id="14" name="Straight Arrow Connector 13"/>
          <p:cNvCxnSpPr>
            <a:stCxn id="12" idx="1"/>
          </p:cNvCxnSpPr>
          <p:nvPr/>
        </p:nvCxnSpPr>
        <p:spPr>
          <a:xfrm rot="10800000">
            <a:off x="6019800" y="3962403"/>
            <a:ext cx="457200" cy="41549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1"/>
          </p:cNvCxnSpPr>
          <p:nvPr/>
        </p:nvCxnSpPr>
        <p:spPr>
          <a:xfrm rot="10800000" flipV="1">
            <a:off x="5562600" y="4377898"/>
            <a:ext cx="914400" cy="2703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209800" y="3048000"/>
            <a:ext cx="914400" cy="914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04800" y="4343400"/>
            <a:ext cx="23349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nodes intersects</a:t>
            </a:r>
            <a:b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both </a:t>
            </a:r>
            <a:r>
              <a:rPr lang="en-US" sz="24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Q 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and</a:t>
            </a:r>
            <a:r>
              <a:rPr lang="en-US" sz="24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∂Q</a:t>
            </a:r>
            <a:r>
              <a:rPr lang="el-GR" sz="2400" baseline="-25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ε</a:t>
            </a:r>
            <a:endParaRPr lang="en-US" sz="2400" baseline="-25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2057400" y="4038600"/>
            <a:ext cx="381000" cy="3810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800" y="5181600"/>
            <a:ext cx="23346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total #: O(1/</a:t>
            </a:r>
            <a:r>
              <a:rPr lang="el-G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ε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  <a:endParaRPr lang="en-US" sz="2400" baseline="30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total I/O: O(1/</a:t>
            </a:r>
            <a:r>
              <a:rPr lang="el-G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ε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  <a:endParaRPr lang="en-US" sz="2400" baseline="30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53200" y="4876800"/>
            <a:ext cx="1975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total #: O(</a:t>
            </a:r>
            <a:r>
              <a:rPr lang="en-US" sz="2400" i="1" dirty="0" smtClean="0"/>
              <a:t>k</a:t>
            </a:r>
            <a:r>
              <a:rPr lang="el-GR" sz="2400" baseline="-25000" dirty="0" smtClean="0"/>
              <a:t>ε</a:t>
            </a:r>
            <a:r>
              <a:rPr lang="en-US" sz="2400" dirty="0" smtClean="0"/>
              <a:t>)</a:t>
            </a:r>
            <a:endParaRPr lang="en-US" sz="2400" baseline="30000" dirty="0"/>
          </a:p>
        </p:txBody>
      </p:sp>
      <p:cxnSp>
        <p:nvCxnSpPr>
          <p:cNvPr id="32" name="Straight Connector 31"/>
          <p:cNvCxnSpPr/>
          <p:nvPr/>
        </p:nvCxnSpPr>
        <p:spPr>
          <a:xfrm rot="10800000" flipH="1">
            <a:off x="5257800" y="3352800"/>
            <a:ext cx="1143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5638800" y="2743200"/>
            <a:ext cx="609600" cy="609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V="1">
            <a:off x="5372100" y="3390900"/>
            <a:ext cx="53340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5753100" y="3619500"/>
            <a:ext cx="533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4572000" y="4191000"/>
            <a:ext cx="609600" cy="609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10" idx="3"/>
          </p:cNvCxnSpPr>
          <p:nvPr/>
        </p:nvCxnSpPr>
        <p:spPr>
          <a:xfrm>
            <a:off x="4724400" y="4648200"/>
            <a:ext cx="76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257800" y="2743200"/>
            <a:ext cx="1905000" cy="1143000"/>
          </a:xfrm>
          <a:prstGeom prst="rect">
            <a:avLst/>
          </a:prstGeom>
          <a:noFill/>
          <a:ln>
            <a:solidFill>
              <a:srgbClr val="000000">
                <a:alpha val="6980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6096000" y="1600200"/>
            <a:ext cx="27478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organized in O(1/</a:t>
            </a:r>
            <a:r>
              <a:rPr lang="el-GR" sz="2400" dirty="0" smtClean="0"/>
              <a:t>ε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err="1" smtClean="0"/>
              <a:t>subtrees</a:t>
            </a:r>
            <a:endParaRPr lang="en-US" sz="2400" baseline="-25000" dirty="0" smtClean="0"/>
          </a:p>
        </p:txBody>
      </p:sp>
      <p:sp>
        <p:nvSpPr>
          <p:cNvPr id="54" name="TextBox 53"/>
          <p:cNvSpPr txBox="1"/>
          <p:nvPr/>
        </p:nvSpPr>
        <p:spPr>
          <a:xfrm>
            <a:off x="5791200" y="5481935"/>
            <a:ext cx="3208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total I/O: O(1/</a:t>
            </a:r>
            <a:r>
              <a:rPr lang="el-GR" sz="2400" dirty="0" smtClean="0"/>
              <a:t>ε</a:t>
            </a:r>
            <a:r>
              <a:rPr lang="en-US" sz="2400" dirty="0" smtClean="0"/>
              <a:t> + </a:t>
            </a:r>
            <a:r>
              <a:rPr lang="en-US" sz="2400" i="1" dirty="0" smtClean="0"/>
              <a:t>k</a:t>
            </a:r>
            <a:r>
              <a:rPr lang="el-GR" sz="2400" baseline="-25000" dirty="0" smtClean="0"/>
              <a:t>ε</a:t>
            </a:r>
            <a:r>
              <a:rPr lang="en-US" sz="2400" dirty="0" smtClean="0"/>
              <a:t>/B)</a:t>
            </a:r>
            <a:endParaRPr lang="en-US" sz="2400" baseline="300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52" grpId="0" animBg="1"/>
      <p:bldP spid="53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I/O Analysis of a Query</a:t>
            </a:r>
            <a:endParaRPr lang="en-US" dirty="0"/>
          </a:p>
        </p:txBody>
      </p:sp>
      <p:grpSp>
        <p:nvGrpSpPr>
          <p:cNvPr id="2" name="Group 5"/>
          <p:cNvGrpSpPr/>
          <p:nvPr/>
        </p:nvGrpSpPr>
        <p:grpSpPr>
          <a:xfrm>
            <a:off x="2362200" y="1905000"/>
            <a:ext cx="4419600" cy="4191000"/>
            <a:chOff x="3352800" y="2057400"/>
            <a:chExt cx="2286000" cy="2133600"/>
          </a:xfrm>
        </p:grpSpPr>
        <p:sp>
          <p:nvSpPr>
            <p:cNvPr id="4" name="Freeform 3"/>
            <p:cNvSpPr/>
            <p:nvPr/>
          </p:nvSpPr>
          <p:spPr>
            <a:xfrm>
              <a:off x="3581400" y="2286000"/>
              <a:ext cx="1828800" cy="1600200"/>
            </a:xfrm>
            <a:custGeom>
              <a:avLst/>
              <a:gdLst>
                <a:gd name="connsiteX0" fmla="*/ 60960 w 1281684"/>
                <a:gd name="connsiteY0" fmla="*/ 501396 h 1693164"/>
                <a:gd name="connsiteX1" fmla="*/ 280416 w 1281684"/>
                <a:gd name="connsiteY1" fmla="*/ 35052 h 1693164"/>
                <a:gd name="connsiteX2" fmla="*/ 1167384 w 1281684"/>
                <a:gd name="connsiteY2" fmla="*/ 291084 h 1693164"/>
                <a:gd name="connsiteX3" fmla="*/ 966216 w 1281684"/>
                <a:gd name="connsiteY3" fmla="*/ 1543812 h 1693164"/>
                <a:gd name="connsiteX4" fmla="*/ 152400 w 1281684"/>
                <a:gd name="connsiteY4" fmla="*/ 1187196 h 1693164"/>
                <a:gd name="connsiteX5" fmla="*/ 60960 w 1281684"/>
                <a:gd name="connsiteY5" fmla="*/ 501396 h 169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1684" h="1693164">
                  <a:moveTo>
                    <a:pt x="60960" y="501396"/>
                  </a:moveTo>
                  <a:cubicBezTo>
                    <a:pt x="82296" y="309372"/>
                    <a:pt x="96012" y="70104"/>
                    <a:pt x="280416" y="35052"/>
                  </a:cubicBezTo>
                  <a:cubicBezTo>
                    <a:pt x="464820" y="0"/>
                    <a:pt x="1053084" y="39624"/>
                    <a:pt x="1167384" y="291084"/>
                  </a:cubicBezTo>
                  <a:cubicBezTo>
                    <a:pt x="1281684" y="542544"/>
                    <a:pt x="1135380" y="1394460"/>
                    <a:pt x="966216" y="1543812"/>
                  </a:cubicBezTo>
                  <a:cubicBezTo>
                    <a:pt x="797052" y="1693164"/>
                    <a:pt x="304800" y="1362456"/>
                    <a:pt x="152400" y="1187196"/>
                  </a:cubicBezTo>
                  <a:cubicBezTo>
                    <a:pt x="0" y="1011936"/>
                    <a:pt x="39624" y="693420"/>
                    <a:pt x="60960" y="501396"/>
                  </a:cubicBezTo>
                  <a:close/>
                </a:path>
              </a:pathLst>
            </a:custGeom>
            <a:noFill/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noFill/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3352800" y="2057400"/>
              <a:ext cx="2286000" cy="2133600"/>
            </a:xfrm>
            <a:custGeom>
              <a:avLst/>
              <a:gdLst>
                <a:gd name="connsiteX0" fmla="*/ 60960 w 1281684"/>
                <a:gd name="connsiteY0" fmla="*/ 501396 h 1693164"/>
                <a:gd name="connsiteX1" fmla="*/ 280416 w 1281684"/>
                <a:gd name="connsiteY1" fmla="*/ 35052 h 1693164"/>
                <a:gd name="connsiteX2" fmla="*/ 1167384 w 1281684"/>
                <a:gd name="connsiteY2" fmla="*/ 291084 h 1693164"/>
                <a:gd name="connsiteX3" fmla="*/ 966216 w 1281684"/>
                <a:gd name="connsiteY3" fmla="*/ 1543812 h 1693164"/>
                <a:gd name="connsiteX4" fmla="*/ 152400 w 1281684"/>
                <a:gd name="connsiteY4" fmla="*/ 1187196 h 1693164"/>
                <a:gd name="connsiteX5" fmla="*/ 60960 w 1281684"/>
                <a:gd name="connsiteY5" fmla="*/ 501396 h 169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1684" h="1693164">
                  <a:moveTo>
                    <a:pt x="60960" y="501396"/>
                  </a:moveTo>
                  <a:cubicBezTo>
                    <a:pt x="82296" y="309372"/>
                    <a:pt x="96012" y="70104"/>
                    <a:pt x="280416" y="35052"/>
                  </a:cubicBezTo>
                  <a:cubicBezTo>
                    <a:pt x="464820" y="0"/>
                    <a:pt x="1053084" y="39624"/>
                    <a:pt x="1167384" y="291084"/>
                  </a:cubicBezTo>
                  <a:cubicBezTo>
                    <a:pt x="1281684" y="542544"/>
                    <a:pt x="1135380" y="1394460"/>
                    <a:pt x="966216" y="1543812"/>
                  </a:cubicBezTo>
                  <a:cubicBezTo>
                    <a:pt x="797052" y="1693164"/>
                    <a:pt x="304800" y="1362456"/>
                    <a:pt x="152400" y="1187196"/>
                  </a:cubicBezTo>
                  <a:cubicBezTo>
                    <a:pt x="0" y="1011936"/>
                    <a:pt x="39624" y="693420"/>
                    <a:pt x="60960" y="501396"/>
                  </a:cubicBezTo>
                  <a:close/>
                </a:path>
              </a:pathLst>
            </a:custGeom>
            <a:noFill/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noFill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3810000" y="2819400"/>
            <a:ext cx="1905000" cy="1752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905000" y="1981200"/>
            <a:ext cx="4800600" cy="2895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28600" y="5486400"/>
            <a:ext cx="8691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There are O(log </a:t>
            </a:r>
            <a:r>
              <a:rPr lang="en-US" sz="2400" i="1" dirty="0" smtClean="0"/>
              <a:t>N</a:t>
            </a:r>
            <a:r>
              <a:rPr lang="en-US" sz="2400" dirty="0" smtClean="0"/>
              <a:t>) such nodes, but we would like O(</a:t>
            </a:r>
            <a:r>
              <a:rPr lang="en-US" sz="2400" dirty="0" err="1" smtClean="0"/>
              <a:t>log</a:t>
            </a:r>
            <a:r>
              <a:rPr lang="en-US" sz="2400" i="1" baseline="-25000" dirty="0" err="1" smtClean="0"/>
              <a:t>B</a:t>
            </a:r>
            <a:r>
              <a:rPr lang="en-US" sz="2400" i="1" dirty="0" err="1" smtClean="0"/>
              <a:t>N</a:t>
            </a:r>
            <a:r>
              <a:rPr lang="en-US" sz="2400" dirty="0" smtClean="0"/>
              <a:t>) I/Os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7" grpId="0" animBg="1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Current Blocking Not Sufficient</a:t>
            </a:r>
            <a:endParaRPr lang="en-US" dirty="0"/>
          </a:p>
        </p:txBody>
      </p:sp>
      <p:grpSp>
        <p:nvGrpSpPr>
          <p:cNvPr id="147" name="Group 146"/>
          <p:cNvGrpSpPr/>
          <p:nvPr/>
        </p:nvGrpSpPr>
        <p:grpSpPr>
          <a:xfrm>
            <a:off x="2057400" y="1828800"/>
            <a:ext cx="5029200" cy="3890665"/>
            <a:chOff x="2057400" y="1447800"/>
            <a:chExt cx="5029200" cy="3890665"/>
          </a:xfrm>
        </p:grpSpPr>
        <p:sp>
          <p:nvSpPr>
            <p:cNvPr id="127" name="Freeform 126"/>
            <p:cNvSpPr/>
            <p:nvPr/>
          </p:nvSpPr>
          <p:spPr>
            <a:xfrm>
              <a:off x="5809129" y="3276600"/>
              <a:ext cx="1277471" cy="1550894"/>
            </a:xfrm>
            <a:custGeom>
              <a:avLst/>
              <a:gdLst>
                <a:gd name="connsiteX0" fmla="*/ 8965 w 1658471"/>
                <a:gd name="connsiteY0" fmla="*/ 1550894 h 1550894"/>
                <a:gd name="connsiteX1" fmla="*/ 1138518 w 1658471"/>
                <a:gd name="connsiteY1" fmla="*/ 1524000 h 1550894"/>
                <a:gd name="connsiteX2" fmla="*/ 1658471 w 1658471"/>
                <a:gd name="connsiteY2" fmla="*/ 878541 h 1550894"/>
                <a:gd name="connsiteX3" fmla="*/ 770965 w 1658471"/>
                <a:gd name="connsiteY3" fmla="*/ 0 h 1550894"/>
                <a:gd name="connsiteX4" fmla="*/ 0 w 1658471"/>
                <a:gd name="connsiteY4" fmla="*/ 806823 h 1550894"/>
                <a:gd name="connsiteX5" fmla="*/ 8965 w 1658471"/>
                <a:gd name="connsiteY5" fmla="*/ 1550894 h 155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8471" h="1550894">
                  <a:moveTo>
                    <a:pt x="8965" y="1550894"/>
                  </a:moveTo>
                  <a:lnTo>
                    <a:pt x="1138518" y="1524000"/>
                  </a:lnTo>
                  <a:lnTo>
                    <a:pt x="1658471" y="878541"/>
                  </a:lnTo>
                  <a:lnTo>
                    <a:pt x="770965" y="0"/>
                  </a:lnTo>
                  <a:lnTo>
                    <a:pt x="0" y="806823"/>
                  </a:lnTo>
                  <a:lnTo>
                    <a:pt x="8965" y="1550894"/>
                  </a:lnTo>
                  <a:close/>
                </a:path>
              </a:pathLst>
            </a:custGeom>
            <a:solidFill>
              <a:srgbClr val="A5B592">
                <a:alpha val="50196"/>
              </a:srgbClr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Isosceles Triangle 100"/>
            <p:cNvSpPr/>
            <p:nvPr/>
          </p:nvSpPr>
          <p:spPr>
            <a:xfrm>
              <a:off x="5029200" y="3657600"/>
              <a:ext cx="762000" cy="990600"/>
            </a:xfrm>
            <a:prstGeom prst="triangle">
              <a:avLst/>
            </a:prstGeom>
            <a:solidFill>
              <a:schemeClr val="tx1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639235" y="2357718"/>
              <a:ext cx="1658471" cy="1550894"/>
            </a:xfrm>
            <a:custGeom>
              <a:avLst/>
              <a:gdLst>
                <a:gd name="connsiteX0" fmla="*/ 8965 w 1658471"/>
                <a:gd name="connsiteY0" fmla="*/ 1550894 h 1550894"/>
                <a:gd name="connsiteX1" fmla="*/ 1138518 w 1658471"/>
                <a:gd name="connsiteY1" fmla="*/ 1524000 h 1550894"/>
                <a:gd name="connsiteX2" fmla="*/ 1658471 w 1658471"/>
                <a:gd name="connsiteY2" fmla="*/ 878541 h 1550894"/>
                <a:gd name="connsiteX3" fmla="*/ 770965 w 1658471"/>
                <a:gd name="connsiteY3" fmla="*/ 0 h 1550894"/>
                <a:gd name="connsiteX4" fmla="*/ 0 w 1658471"/>
                <a:gd name="connsiteY4" fmla="*/ 806823 h 1550894"/>
                <a:gd name="connsiteX5" fmla="*/ 8965 w 1658471"/>
                <a:gd name="connsiteY5" fmla="*/ 1550894 h 155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8471" h="1550894">
                  <a:moveTo>
                    <a:pt x="8965" y="1550894"/>
                  </a:moveTo>
                  <a:lnTo>
                    <a:pt x="1138518" y="1524000"/>
                  </a:lnTo>
                  <a:lnTo>
                    <a:pt x="1658471" y="878541"/>
                  </a:lnTo>
                  <a:lnTo>
                    <a:pt x="770965" y="0"/>
                  </a:lnTo>
                  <a:lnTo>
                    <a:pt x="0" y="806823"/>
                  </a:lnTo>
                  <a:lnTo>
                    <a:pt x="8965" y="1550894"/>
                  </a:lnTo>
                  <a:close/>
                </a:path>
              </a:pathLst>
            </a:custGeom>
            <a:solidFill>
              <a:srgbClr val="A5B592">
                <a:alpha val="50196"/>
              </a:srgbClr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Isosceles Triangle 85"/>
            <p:cNvSpPr/>
            <p:nvPr/>
          </p:nvSpPr>
          <p:spPr>
            <a:xfrm>
              <a:off x="3810000" y="2590800"/>
              <a:ext cx="762000" cy="990600"/>
            </a:xfrm>
            <a:prstGeom prst="triangle">
              <a:avLst/>
            </a:prstGeom>
            <a:solidFill>
              <a:schemeClr val="tx1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276600" y="1447800"/>
              <a:ext cx="1981200" cy="1295400"/>
            </a:xfrm>
            <a:custGeom>
              <a:avLst/>
              <a:gdLst>
                <a:gd name="connsiteX0" fmla="*/ 0 w 2187389"/>
                <a:gd name="connsiteY0" fmla="*/ 1138517 h 1497106"/>
                <a:gd name="connsiteX1" fmla="*/ 0 w 2187389"/>
                <a:gd name="connsiteY1" fmla="*/ 1461247 h 1497106"/>
                <a:gd name="connsiteX2" fmla="*/ 1721224 w 2187389"/>
                <a:gd name="connsiteY2" fmla="*/ 1497106 h 1497106"/>
                <a:gd name="connsiteX3" fmla="*/ 2187389 w 2187389"/>
                <a:gd name="connsiteY3" fmla="*/ 851647 h 1497106"/>
                <a:gd name="connsiteX4" fmla="*/ 1255059 w 2187389"/>
                <a:gd name="connsiteY4" fmla="*/ 0 h 1497106"/>
                <a:gd name="connsiteX5" fmla="*/ 0 w 2187389"/>
                <a:gd name="connsiteY5" fmla="*/ 1138517 h 1497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7389" h="1497106">
                  <a:moveTo>
                    <a:pt x="0" y="1138517"/>
                  </a:moveTo>
                  <a:lnTo>
                    <a:pt x="0" y="1461247"/>
                  </a:lnTo>
                  <a:lnTo>
                    <a:pt x="1721224" y="1497106"/>
                  </a:lnTo>
                  <a:lnTo>
                    <a:pt x="2187389" y="851647"/>
                  </a:lnTo>
                  <a:lnTo>
                    <a:pt x="1255059" y="0"/>
                  </a:lnTo>
                  <a:lnTo>
                    <a:pt x="0" y="1138517"/>
                  </a:lnTo>
                  <a:close/>
                </a:path>
              </a:pathLst>
            </a:custGeom>
            <a:solidFill>
              <a:srgbClr val="A5B592">
                <a:alpha val="50196"/>
              </a:srgbClr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3581400" y="2133600"/>
              <a:ext cx="304800" cy="381000"/>
            </a:xfrm>
            <a:prstGeom prst="triangle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191000" y="16764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800600" y="21336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>
              <a:stCxn id="9" idx="5"/>
              <a:endCxn id="11" idx="1"/>
            </p:cNvCxnSpPr>
            <p:nvPr/>
          </p:nvCxnSpPr>
          <p:spPr>
            <a:xfrm rot="16200000" flipH="1">
              <a:off x="4462322" y="1795322"/>
              <a:ext cx="295556" cy="4479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5334000" y="25908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172200" y="36576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791200" y="31242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>
              <a:stCxn id="11" idx="3"/>
              <a:endCxn id="86" idx="0"/>
            </p:cNvCxnSpPr>
            <p:nvPr/>
          </p:nvCxnSpPr>
          <p:spPr>
            <a:xfrm rot="5400000">
              <a:off x="4381500" y="2138222"/>
              <a:ext cx="262078" cy="6430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1" idx="5"/>
              <a:endCxn id="17" idx="1"/>
            </p:cNvCxnSpPr>
            <p:nvPr/>
          </p:nvCxnSpPr>
          <p:spPr>
            <a:xfrm rot="16200000" flipH="1">
              <a:off x="5033822" y="2290622"/>
              <a:ext cx="295556" cy="3717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1" idx="5"/>
            </p:cNvCxnSpPr>
            <p:nvPr/>
          </p:nvCxnSpPr>
          <p:spPr>
            <a:xfrm rot="16200000" flipH="1">
              <a:off x="5948222" y="3357422"/>
              <a:ext cx="338278" cy="2620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7" idx="5"/>
              <a:endCxn id="21" idx="1"/>
            </p:cNvCxnSpPr>
            <p:nvPr/>
          </p:nvCxnSpPr>
          <p:spPr>
            <a:xfrm rot="16200000" flipH="1">
              <a:off x="5491022" y="2824022"/>
              <a:ext cx="371756" cy="2955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9" idx="3"/>
              <a:endCxn id="6" idx="0"/>
            </p:cNvCxnSpPr>
            <p:nvPr/>
          </p:nvCxnSpPr>
          <p:spPr>
            <a:xfrm rot="5400000">
              <a:off x="3848100" y="1757222"/>
              <a:ext cx="262078" cy="4906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Isosceles Triangle 93"/>
            <p:cNvSpPr/>
            <p:nvPr/>
          </p:nvSpPr>
          <p:spPr>
            <a:xfrm>
              <a:off x="4724400" y="3200400"/>
              <a:ext cx="304800" cy="381000"/>
            </a:xfrm>
            <a:prstGeom prst="triangle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7" name="Straight Connector 96"/>
            <p:cNvCxnSpPr>
              <a:stCxn id="17" idx="3"/>
              <a:endCxn id="94" idx="0"/>
            </p:cNvCxnSpPr>
            <p:nvPr/>
          </p:nvCxnSpPr>
          <p:spPr>
            <a:xfrm rot="5400000">
              <a:off x="4914900" y="2747822"/>
              <a:ext cx="414478" cy="4906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21" idx="3"/>
              <a:endCxn id="101" idx="0"/>
            </p:cNvCxnSpPr>
            <p:nvPr/>
          </p:nvCxnSpPr>
          <p:spPr>
            <a:xfrm rot="5400000">
              <a:off x="5448300" y="3281222"/>
              <a:ext cx="338278" cy="4144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Isosceles Triangle 108"/>
            <p:cNvSpPr/>
            <p:nvPr/>
          </p:nvSpPr>
          <p:spPr>
            <a:xfrm>
              <a:off x="5867400" y="4267200"/>
              <a:ext cx="304800" cy="381000"/>
            </a:xfrm>
            <a:prstGeom prst="triangle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0" name="Straight Connector 109"/>
            <p:cNvCxnSpPr>
              <a:stCxn id="20" idx="3"/>
              <a:endCxn id="109" idx="0"/>
            </p:cNvCxnSpPr>
            <p:nvPr/>
          </p:nvCxnSpPr>
          <p:spPr>
            <a:xfrm rot="5400000">
              <a:off x="5905500" y="3967022"/>
              <a:ext cx="414478" cy="1858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20" idx="5"/>
              <a:endCxn id="119" idx="0"/>
            </p:cNvCxnSpPr>
            <p:nvPr/>
          </p:nvCxnSpPr>
          <p:spPr>
            <a:xfrm rot="16200000" flipH="1">
              <a:off x="6310172" y="3909872"/>
              <a:ext cx="414478" cy="3001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Oval 118"/>
            <p:cNvSpPr/>
            <p:nvPr/>
          </p:nvSpPr>
          <p:spPr>
            <a:xfrm>
              <a:off x="6553200" y="42672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2057400" y="4876800"/>
              <a:ext cx="1947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size = B/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2 − 1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0" name="Straight Arrow Connector 129"/>
            <p:cNvCxnSpPr>
              <a:stCxn id="128" idx="0"/>
            </p:cNvCxnSpPr>
            <p:nvPr/>
          </p:nvCxnSpPr>
          <p:spPr>
            <a:xfrm rot="5400000" flipH="1" flipV="1">
              <a:off x="2201461" y="3420660"/>
              <a:ext cx="2286000" cy="62628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/>
            <p:nvPr/>
          </p:nvCxnSpPr>
          <p:spPr>
            <a:xfrm rot="5400000" flipH="1" flipV="1">
              <a:off x="3543301" y="3695699"/>
              <a:ext cx="1219200" cy="114300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>
              <a:stCxn id="128" idx="3"/>
            </p:cNvCxnSpPr>
            <p:nvPr/>
          </p:nvCxnSpPr>
          <p:spPr>
            <a:xfrm flipV="1">
              <a:off x="4005241" y="4724400"/>
              <a:ext cx="1862159" cy="38323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457201" y="1524000"/>
            <a:ext cx="4267199" cy="4823012"/>
          </a:xfrm>
        </p:spPr>
        <p:txBody>
          <a:bodyPr/>
          <a:lstStyle/>
          <a:p>
            <a:r>
              <a:rPr lang="en-US" dirty="0" smtClean="0"/>
              <a:t>Identify shallow nodes top-down</a:t>
            </a:r>
          </a:p>
          <a:p>
            <a:pPr lvl="1"/>
            <a:r>
              <a:rPr lang="en-US" i="1" dirty="0" smtClean="0"/>
              <a:t>u</a:t>
            </a:r>
            <a:r>
              <a:rPr lang="en-US" dirty="0" smtClean="0"/>
              <a:t> is shallow if there is a path of length log(</a:t>
            </a:r>
            <a:r>
              <a:rPr lang="en-US" i="1" dirty="0" smtClean="0"/>
              <a:t>B</a:t>
            </a:r>
            <a:r>
              <a:rPr lang="en-US" dirty="0" smtClean="0"/>
              <a:t>) beneath </a:t>
            </a:r>
            <a:r>
              <a:rPr lang="en-US" i="1" dirty="0" smtClean="0"/>
              <a:t>u</a:t>
            </a:r>
            <a:r>
              <a:rPr lang="en-US" dirty="0" smtClean="0"/>
              <a:t> is stored in more than </a:t>
            </a:r>
            <a:r>
              <a:rPr lang="en-US" i="1" dirty="0" smtClean="0"/>
              <a:t>c</a:t>
            </a:r>
            <a:r>
              <a:rPr lang="en-US" dirty="0" smtClean="0"/>
              <a:t> blocks</a:t>
            </a:r>
          </a:p>
          <a:p>
            <a:r>
              <a:rPr lang="en-US" dirty="0" smtClean="0"/>
              <a:t>For such a </a:t>
            </a:r>
            <a:r>
              <a:rPr lang="en-US" i="1" dirty="0" smtClean="0"/>
              <a:t>u</a:t>
            </a:r>
          </a:p>
          <a:p>
            <a:pPr lvl="1"/>
            <a:r>
              <a:rPr lang="en-US" dirty="0" smtClean="0"/>
              <a:t>Do a BFS for log(</a:t>
            </a:r>
            <a:r>
              <a:rPr lang="en-US" i="1" dirty="0" smtClean="0"/>
              <a:t>B</a:t>
            </a:r>
            <a:r>
              <a:rPr lang="en-US" dirty="0" smtClean="0"/>
              <a:t>) levels</a:t>
            </a:r>
          </a:p>
          <a:p>
            <a:pPr lvl="1"/>
            <a:r>
              <a:rPr lang="en-US" dirty="0" smtClean="0"/>
              <a:t>Move these nodes from their original blocks </a:t>
            </a:r>
            <a:r>
              <a:rPr lang="en-US" smtClean="0"/>
              <a:t>to a </a:t>
            </a:r>
            <a:r>
              <a:rPr lang="en-US" dirty="0" smtClean="0"/>
              <a:t>new block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Regrouping Shallow Subtrees</a:t>
            </a:r>
            <a:endParaRPr lang="en-US" dirty="0"/>
          </a:p>
        </p:txBody>
      </p:sp>
      <p:grpSp>
        <p:nvGrpSpPr>
          <p:cNvPr id="2" name="Group 146"/>
          <p:cNvGrpSpPr/>
          <p:nvPr/>
        </p:nvGrpSpPr>
        <p:grpSpPr>
          <a:xfrm>
            <a:off x="2057400" y="1828800"/>
            <a:ext cx="5029200" cy="3890665"/>
            <a:chOff x="2057400" y="1447800"/>
            <a:chExt cx="5029200" cy="3890665"/>
          </a:xfrm>
        </p:grpSpPr>
        <p:sp>
          <p:nvSpPr>
            <p:cNvPr id="127" name="Freeform 126"/>
            <p:cNvSpPr/>
            <p:nvPr/>
          </p:nvSpPr>
          <p:spPr>
            <a:xfrm>
              <a:off x="5809129" y="3276600"/>
              <a:ext cx="1277471" cy="1550894"/>
            </a:xfrm>
            <a:custGeom>
              <a:avLst/>
              <a:gdLst>
                <a:gd name="connsiteX0" fmla="*/ 8965 w 1658471"/>
                <a:gd name="connsiteY0" fmla="*/ 1550894 h 1550894"/>
                <a:gd name="connsiteX1" fmla="*/ 1138518 w 1658471"/>
                <a:gd name="connsiteY1" fmla="*/ 1524000 h 1550894"/>
                <a:gd name="connsiteX2" fmla="*/ 1658471 w 1658471"/>
                <a:gd name="connsiteY2" fmla="*/ 878541 h 1550894"/>
                <a:gd name="connsiteX3" fmla="*/ 770965 w 1658471"/>
                <a:gd name="connsiteY3" fmla="*/ 0 h 1550894"/>
                <a:gd name="connsiteX4" fmla="*/ 0 w 1658471"/>
                <a:gd name="connsiteY4" fmla="*/ 806823 h 1550894"/>
                <a:gd name="connsiteX5" fmla="*/ 8965 w 1658471"/>
                <a:gd name="connsiteY5" fmla="*/ 1550894 h 155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8471" h="1550894">
                  <a:moveTo>
                    <a:pt x="8965" y="1550894"/>
                  </a:moveTo>
                  <a:lnTo>
                    <a:pt x="1138518" y="1524000"/>
                  </a:lnTo>
                  <a:lnTo>
                    <a:pt x="1658471" y="878541"/>
                  </a:lnTo>
                  <a:lnTo>
                    <a:pt x="770965" y="0"/>
                  </a:lnTo>
                  <a:lnTo>
                    <a:pt x="0" y="806823"/>
                  </a:lnTo>
                  <a:lnTo>
                    <a:pt x="8965" y="1550894"/>
                  </a:lnTo>
                  <a:close/>
                </a:path>
              </a:pathLst>
            </a:custGeom>
            <a:solidFill>
              <a:srgbClr val="A5B592">
                <a:alpha val="50196"/>
              </a:srgbClr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Isosceles Triangle 100"/>
            <p:cNvSpPr/>
            <p:nvPr/>
          </p:nvSpPr>
          <p:spPr>
            <a:xfrm>
              <a:off x="5029200" y="3657600"/>
              <a:ext cx="762000" cy="990600"/>
            </a:xfrm>
            <a:prstGeom prst="triangle">
              <a:avLst/>
            </a:prstGeom>
            <a:solidFill>
              <a:schemeClr val="tx1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639235" y="2357718"/>
              <a:ext cx="1658471" cy="1550894"/>
            </a:xfrm>
            <a:custGeom>
              <a:avLst/>
              <a:gdLst>
                <a:gd name="connsiteX0" fmla="*/ 8965 w 1658471"/>
                <a:gd name="connsiteY0" fmla="*/ 1550894 h 1550894"/>
                <a:gd name="connsiteX1" fmla="*/ 1138518 w 1658471"/>
                <a:gd name="connsiteY1" fmla="*/ 1524000 h 1550894"/>
                <a:gd name="connsiteX2" fmla="*/ 1658471 w 1658471"/>
                <a:gd name="connsiteY2" fmla="*/ 878541 h 1550894"/>
                <a:gd name="connsiteX3" fmla="*/ 770965 w 1658471"/>
                <a:gd name="connsiteY3" fmla="*/ 0 h 1550894"/>
                <a:gd name="connsiteX4" fmla="*/ 0 w 1658471"/>
                <a:gd name="connsiteY4" fmla="*/ 806823 h 1550894"/>
                <a:gd name="connsiteX5" fmla="*/ 8965 w 1658471"/>
                <a:gd name="connsiteY5" fmla="*/ 1550894 h 155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8471" h="1550894">
                  <a:moveTo>
                    <a:pt x="8965" y="1550894"/>
                  </a:moveTo>
                  <a:lnTo>
                    <a:pt x="1138518" y="1524000"/>
                  </a:lnTo>
                  <a:lnTo>
                    <a:pt x="1658471" y="878541"/>
                  </a:lnTo>
                  <a:lnTo>
                    <a:pt x="770965" y="0"/>
                  </a:lnTo>
                  <a:lnTo>
                    <a:pt x="0" y="806823"/>
                  </a:lnTo>
                  <a:lnTo>
                    <a:pt x="8965" y="1550894"/>
                  </a:lnTo>
                  <a:close/>
                </a:path>
              </a:pathLst>
            </a:custGeom>
            <a:solidFill>
              <a:srgbClr val="A5B592">
                <a:alpha val="50196"/>
              </a:srgbClr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Isosceles Triangle 85"/>
            <p:cNvSpPr/>
            <p:nvPr/>
          </p:nvSpPr>
          <p:spPr>
            <a:xfrm>
              <a:off x="3810000" y="2590800"/>
              <a:ext cx="762000" cy="990600"/>
            </a:xfrm>
            <a:prstGeom prst="triangle">
              <a:avLst/>
            </a:prstGeom>
            <a:solidFill>
              <a:schemeClr val="tx1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276600" y="1447800"/>
              <a:ext cx="1981200" cy="1295400"/>
            </a:xfrm>
            <a:custGeom>
              <a:avLst/>
              <a:gdLst>
                <a:gd name="connsiteX0" fmla="*/ 0 w 2187389"/>
                <a:gd name="connsiteY0" fmla="*/ 1138517 h 1497106"/>
                <a:gd name="connsiteX1" fmla="*/ 0 w 2187389"/>
                <a:gd name="connsiteY1" fmla="*/ 1461247 h 1497106"/>
                <a:gd name="connsiteX2" fmla="*/ 1721224 w 2187389"/>
                <a:gd name="connsiteY2" fmla="*/ 1497106 h 1497106"/>
                <a:gd name="connsiteX3" fmla="*/ 2187389 w 2187389"/>
                <a:gd name="connsiteY3" fmla="*/ 851647 h 1497106"/>
                <a:gd name="connsiteX4" fmla="*/ 1255059 w 2187389"/>
                <a:gd name="connsiteY4" fmla="*/ 0 h 1497106"/>
                <a:gd name="connsiteX5" fmla="*/ 0 w 2187389"/>
                <a:gd name="connsiteY5" fmla="*/ 1138517 h 1497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7389" h="1497106">
                  <a:moveTo>
                    <a:pt x="0" y="1138517"/>
                  </a:moveTo>
                  <a:lnTo>
                    <a:pt x="0" y="1461247"/>
                  </a:lnTo>
                  <a:lnTo>
                    <a:pt x="1721224" y="1497106"/>
                  </a:lnTo>
                  <a:lnTo>
                    <a:pt x="2187389" y="851647"/>
                  </a:lnTo>
                  <a:lnTo>
                    <a:pt x="1255059" y="0"/>
                  </a:lnTo>
                  <a:lnTo>
                    <a:pt x="0" y="1138517"/>
                  </a:lnTo>
                  <a:close/>
                </a:path>
              </a:pathLst>
            </a:custGeom>
            <a:solidFill>
              <a:srgbClr val="A5B592">
                <a:alpha val="50196"/>
              </a:srgbClr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3581400" y="2133600"/>
              <a:ext cx="304800" cy="381000"/>
            </a:xfrm>
            <a:prstGeom prst="triangle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191000" y="16764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800600" y="21336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>
              <a:stCxn id="9" idx="5"/>
              <a:endCxn id="11" idx="1"/>
            </p:cNvCxnSpPr>
            <p:nvPr/>
          </p:nvCxnSpPr>
          <p:spPr>
            <a:xfrm rot="16200000" flipH="1">
              <a:off x="4462322" y="1795322"/>
              <a:ext cx="295556" cy="4479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5334000" y="25908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172200" y="36576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791200" y="31242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>
              <a:stCxn id="11" idx="3"/>
              <a:endCxn id="86" idx="0"/>
            </p:cNvCxnSpPr>
            <p:nvPr/>
          </p:nvCxnSpPr>
          <p:spPr>
            <a:xfrm rot="5400000">
              <a:off x="4381500" y="2138222"/>
              <a:ext cx="262078" cy="6430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1" idx="5"/>
              <a:endCxn id="17" idx="1"/>
            </p:cNvCxnSpPr>
            <p:nvPr/>
          </p:nvCxnSpPr>
          <p:spPr>
            <a:xfrm rot="16200000" flipH="1">
              <a:off x="5033822" y="2290622"/>
              <a:ext cx="295556" cy="3717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1" idx="5"/>
            </p:cNvCxnSpPr>
            <p:nvPr/>
          </p:nvCxnSpPr>
          <p:spPr>
            <a:xfrm rot="16200000" flipH="1">
              <a:off x="5948222" y="3357422"/>
              <a:ext cx="338278" cy="2620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7" idx="5"/>
              <a:endCxn id="21" idx="1"/>
            </p:cNvCxnSpPr>
            <p:nvPr/>
          </p:nvCxnSpPr>
          <p:spPr>
            <a:xfrm rot="16200000" flipH="1">
              <a:off x="5491022" y="2824022"/>
              <a:ext cx="371756" cy="2955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9" idx="3"/>
              <a:endCxn id="6" idx="0"/>
            </p:cNvCxnSpPr>
            <p:nvPr/>
          </p:nvCxnSpPr>
          <p:spPr>
            <a:xfrm rot="5400000">
              <a:off x="3848100" y="1757222"/>
              <a:ext cx="262078" cy="4906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Isosceles Triangle 93"/>
            <p:cNvSpPr/>
            <p:nvPr/>
          </p:nvSpPr>
          <p:spPr>
            <a:xfrm>
              <a:off x="4724400" y="3200400"/>
              <a:ext cx="304800" cy="381000"/>
            </a:xfrm>
            <a:prstGeom prst="triangle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7" name="Straight Connector 96"/>
            <p:cNvCxnSpPr>
              <a:stCxn id="17" idx="3"/>
              <a:endCxn id="94" idx="0"/>
            </p:cNvCxnSpPr>
            <p:nvPr/>
          </p:nvCxnSpPr>
          <p:spPr>
            <a:xfrm rot="5400000">
              <a:off x="4914900" y="2747822"/>
              <a:ext cx="414478" cy="4906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21" idx="3"/>
              <a:endCxn id="101" idx="0"/>
            </p:cNvCxnSpPr>
            <p:nvPr/>
          </p:nvCxnSpPr>
          <p:spPr>
            <a:xfrm rot="5400000">
              <a:off x="5448300" y="3281222"/>
              <a:ext cx="338278" cy="4144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Isosceles Triangle 108"/>
            <p:cNvSpPr/>
            <p:nvPr/>
          </p:nvSpPr>
          <p:spPr>
            <a:xfrm>
              <a:off x="5867400" y="4267200"/>
              <a:ext cx="304800" cy="381000"/>
            </a:xfrm>
            <a:prstGeom prst="triangle">
              <a:avLst/>
            </a:prstGeom>
            <a:solidFill>
              <a:schemeClr val="accent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0" name="Straight Connector 109"/>
            <p:cNvCxnSpPr>
              <a:stCxn id="20" idx="3"/>
              <a:endCxn id="109" idx="0"/>
            </p:cNvCxnSpPr>
            <p:nvPr/>
          </p:nvCxnSpPr>
          <p:spPr>
            <a:xfrm rot="5400000">
              <a:off x="5905500" y="3967022"/>
              <a:ext cx="414478" cy="1858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20" idx="5"/>
              <a:endCxn id="119" idx="0"/>
            </p:cNvCxnSpPr>
            <p:nvPr/>
          </p:nvCxnSpPr>
          <p:spPr>
            <a:xfrm rot="16200000" flipH="1">
              <a:off x="6310172" y="3909872"/>
              <a:ext cx="414478" cy="3001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Oval 118"/>
            <p:cNvSpPr/>
            <p:nvPr/>
          </p:nvSpPr>
          <p:spPr>
            <a:xfrm>
              <a:off x="6553200" y="4267200"/>
              <a:ext cx="228600" cy="228600"/>
            </a:xfrm>
            <a:prstGeom prst="ellipse">
              <a:avLst/>
            </a:prstGeom>
            <a:ln w="38100"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2057400" y="4876800"/>
              <a:ext cx="1947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size = B/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2 − 1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0" name="Straight Arrow Connector 129"/>
            <p:cNvCxnSpPr>
              <a:stCxn id="128" idx="0"/>
            </p:cNvCxnSpPr>
            <p:nvPr/>
          </p:nvCxnSpPr>
          <p:spPr>
            <a:xfrm rot="5400000" flipH="1" flipV="1">
              <a:off x="2201461" y="3420660"/>
              <a:ext cx="2286000" cy="62628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/>
            <p:nvPr/>
          </p:nvCxnSpPr>
          <p:spPr>
            <a:xfrm rot="5400000" flipH="1" flipV="1">
              <a:off x="3543301" y="3695699"/>
              <a:ext cx="1219200" cy="114300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>
              <a:stCxn id="128" idx="3"/>
            </p:cNvCxnSpPr>
            <p:nvPr/>
          </p:nvCxnSpPr>
          <p:spPr>
            <a:xfrm flipV="1">
              <a:off x="4005241" y="4724400"/>
              <a:ext cx="1862159" cy="38323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ounded Rectangle 33"/>
          <p:cNvSpPr/>
          <p:nvPr/>
        </p:nvSpPr>
        <p:spPr>
          <a:xfrm>
            <a:off x="582707" y="5800163"/>
            <a:ext cx="7987552" cy="699249"/>
          </a:xfrm>
          <a:prstGeom prst="roundRect">
            <a:avLst/>
          </a:prstGeom>
        </p:spPr>
        <p:style>
          <a:lnRef idx="0">
            <a:schemeClr val="accent3"/>
          </a:lnRef>
          <a:fillRef idx="1002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Achieving the desired query I/O: O(</a:t>
            </a:r>
            <a:r>
              <a:rPr lang="en-US" sz="2400" dirty="0" err="1" smtClean="0">
                <a:solidFill>
                  <a:schemeClr val="bg1"/>
                </a:solidFill>
              </a:rPr>
              <a:t>log</a:t>
            </a:r>
            <a:r>
              <a:rPr lang="en-US" sz="2400" i="1" baseline="-25000" dirty="0" err="1" smtClean="0">
                <a:solidFill>
                  <a:schemeClr val="bg1"/>
                </a:solidFill>
              </a:rPr>
              <a:t>B</a:t>
            </a: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en-US" sz="2400" i="1" dirty="0" smtClean="0">
                <a:solidFill>
                  <a:schemeClr val="bg1"/>
                </a:solidFill>
              </a:rPr>
              <a:t>N</a:t>
            </a:r>
            <a:r>
              <a:rPr lang="en-US" sz="2400" dirty="0" smtClean="0">
                <a:solidFill>
                  <a:schemeClr val="bg1"/>
                </a:solidFill>
              </a:rPr>
              <a:t>/</a:t>
            </a:r>
            <a:r>
              <a:rPr lang="en-US" sz="2400" i="1" dirty="0" smtClean="0">
                <a:solidFill>
                  <a:schemeClr val="bg1"/>
                </a:solidFill>
              </a:rPr>
              <a:t>B</a:t>
            </a:r>
            <a:r>
              <a:rPr lang="en-US" sz="2400" dirty="0" smtClean="0">
                <a:solidFill>
                  <a:schemeClr val="bg1"/>
                </a:solidFill>
              </a:rPr>
              <a:t>) + 1/</a:t>
            </a:r>
            <a:r>
              <a:rPr lang="el-GR" sz="2400" dirty="0" smtClean="0">
                <a:solidFill>
                  <a:schemeClr val="bg1"/>
                </a:solidFill>
              </a:rPr>
              <a:t>ε</a:t>
            </a:r>
            <a:r>
              <a:rPr lang="en-US" sz="2400" dirty="0" smtClean="0">
                <a:solidFill>
                  <a:schemeClr val="bg1"/>
                </a:solidFill>
              </a:rPr>
              <a:t> + </a:t>
            </a:r>
            <a:r>
              <a:rPr lang="en-US" sz="2400" i="1" dirty="0" err="1" smtClean="0">
                <a:solidFill>
                  <a:schemeClr val="bg1"/>
                </a:solidFill>
              </a:rPr>
              <a:t>k</a:t>
            </a:r>
            <a:r>
              <a:rPr lang="en-US" sz="2400" baseline="-25000" dirty="0" err="1" smtClean="0">
                <a:solidFill>
                  <a:schemeClr val="bg1"/>
                </a:solidFill>
              </a:rPr>
              <a:t>ε</a:t>
            </a:r>
            <a:r>
              <a:rPr lang="en-US" sz="2400" dirty="0" smtClean="0">
                <a:solidFill>
                  <a:schemeClr val="bg1"/>
                </a:solidFill>
              </a:rPr>
              <a:t>/</a:t>
            </a:r>
            <a:r>
              <a:rPr lang="en-US" sz="2400" i="1" dirty="0" smtClean="0">
                <a:solidFill>
                  <a:schemeClr val="bg1"/>
                </a:solidFill>
              </a:rPr>
              <a:t>B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.18351 -0.0009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uiExpand="1" build="p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Construction: O(</a:t>
            </a:r>
            <a:r>
              <a:rPr lang="en-US" sz="3200" i="1" dirty="0" smtClean="0"/>
              <a:t>N</a:t>
            </a:r>
            <a:r>
              <a:rPr lang="en-US" sz="3200" dirty="0" smtClean="0"/>
              <a:t>/</a:t>
            </a:r>
            <a:r>
              <a:rPr lang="en-US" sz="3200" i="1" dirty="0" smtClean="0"/>
              <a:t>B ·</a:t>
            </a:r>
            <a:r>
              <a:rPr lang="en-US" sz="3200" dirty="0" smtClean="0"/>
              <a:t> </a:t>
            </a:r>
            <a:r>
              <a:rPr lang="en-US" sz="3200" dirty="0" err="1" smtClean="0"/>
              <a:t>log</a:t>
            </a:r>
            <a:r>
              <a:rPr lang="en-US" sz="3200" i="1" baseline="-25000" dirty="0" err="1" smtClean="0"/>
              <a:t>M</a:t>
            </a:r>
            <a:r>
              <a:rPr lang="en-US" sz="3200" i="1" baseline="-25000" dirty="0" smtClean="0"/>
              <a:t>/B</a:t>
            </a:r>
            <a:r>
              <a:rPr lang="en-US" sz="3200" dirty="0" smtClean="0"/>
              <a:t>(</a:t>
            </a:r>
            <a:r>
              <a:rPr lang="en-US" sz="3200" i="1" dirty="0" smtClean="0"/>
              <a:t>N</a:t>
            </a:r>
            <a:r>
              <a:rPr lang="en-US" sz="3200" dirty="0" smtClean="0"/>
              <a:t>/</a:t>
            </a:r>
            <a:r>
              <a:rPr lang="en-US" sz="3200" i="1" dirty="0" smtClean="0"/>
              <a:t>B</a:t>
            </a:r>
            <a:r>
              <a:rPr lang="en-US" sz="3200" dirty="0" smtClean="0"/>
              <a:t>)) I/Os</a:t>
            </a:r>
          </a:p>
          <a:p>
            <a:pPr lvl="1"/>
            <a:r>
              <a:rPr lang="en-US" sz="3200" dirty="0" smtClean="0"/>
              <a:t>Same as sorting</a:t>
            </a:r>
          </a:p>
          <a:p>
            <a:r>
              <a:rPr lang="en-US" sz="3200" dirty="0" smtClean="0"/>
              <a:t>Insertions and deletions</a:t>
            </a:r>
          </a:p>
          <a:p>
            <a:pPr lvl="1"/>
            <a:r>
              <a:rPr lang="en-US" sz="3200" dirty="0" smtClean="0"/>
              <a:t>Use partial rebuilding</a:t>
            </a:r>
          </a:p>
          <a:p>
            <a:pPr lvl="1"/>
            <a:r>
              <a:rPr lang="en-US" sz="3200" dirty="0" smtClean="0"/>
              <a:t>O(</a:t>
            </a:r>
            <a:r>
              <a:rPr lang="en-US" sz="3200" dirty="0" err="1" smtClean="0"/>
              <a:t>log</a:t>
            </a:r>
            <a:r>
              <a:rPr lang="en-US" sz="3200" i="1" baseline="-25000" dirty="0" err="1" smtClean="0"/>
              <a:t>B</a:t>
            </a:r>
            <a:r>
              <a:rPr lang="en-US" sz="3200" i="1" dirty="0" err="1" smtClean="0"/>
              <a:t>N</a:t>
            </a:r>
            <a:r>
              <a:rPr lang="en-US" sz="3200" dirty="0" smtClean="0"/>
              <a:t> + 1/</a:t>
            </a:r>
            <a:r>
              <a:rPr lang="en-US" sz="3200" i="1" dirty="0" smtClean="0"/>
              <a:t>B · </a:t>
            </a:r>
            <a:r>
              <a:rPr lang="en-US" sz="3200" dirty="0" err="1" smtClean="0"/>
              <a:t>log</a:t>
            </a:r>
            <a:r>
              <a:rPr lang="en-US" sz="3200" i="1" baseline="-25000" dirty="0" err="1" smtClean="0"/>
              <a:t>M</a:t>
            </a:r>
            <a:r>
              <a:rPr lang="en-US" sz="3200" i="1" baseline="-25000" dirty="0" smtClean="0"/>
              <a:t>/B</a:t>
            </a:r>
            <a:r>
              <a:rPr lang="en-US" sz="3200" dirty="0" smtClean="0"/>
              <a:t>(</a:t>
            </a:r>
            <a:r>
              <a:rPr lang="en-US" sz="3200" i="1" dirty="0" smtClean="0"/>
              <a:t>N</a:t>
            </a:r>
            <a:r>
              <a:rPr lang="en-US" sz="3200" dirty="0" smtClean="0"/>
              <a:t>/</a:t>
            </a:r>
            <a:r>
              <a:rPr lang="en-US" sz="3200" i="1" dirty="0" smtClean="0"/>
              <a:t>B</a:t>
            </a:r>
            <a:r>
              <a:rPr lang="en-US" sz="3200" dirty="0" smtClean="0"/>
              <a:t>)log(</a:t>
            </a:r>
            <a:r>
              <a:rPr lang="en-US" sz="3200" i="1" dirty="0" smtClean="0"/>
              <a:t>N/B</a:t>
            </a:r>
            <a:r>
              <a:rPr lang="en-US" sz="3200" dirty="0" smtClean="0"/>
              <a:t>)) I/Os amortized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Construction and Update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</a:t>
            </a:r>
            <a:r>
              <a:rPr lang="en-US" dirty="0" smtClean="0"/>
              <a:t>: a collection of objects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C000"/>
                </a:solidFill>
              </a:rPr>
              <a:t>density</a:t>
            </a:r>
            <a:r>
              <a:rPr lang="en-US" dirty="0" smtClean="0"/>
              <a:t> of </a:t>
            </a:r>
            <a:r>
              <a:rPr lang="en-US" i="1" dirty="0" smtClean="0"/>
              <a:t>S</a:t>
            </a:r>
            <a:r>
              <a:rPr lang="en-US" dirty="0" smtClean="0"/>
              <a:t> is the smallest number </a:t>
            </a:r>
            <a:r>
              <a:rPr lang="el-GR" dirty="0" smtClean="0"/>
              <a:t>λ</a:t>
            </a:r>
            <a:r>
              <a:rPr lang="en-US" dirty="0" smtClean="0"/>
              <a:t> such that any ball </a:t>
            </a:r>
            <a:r>
              <a:rPr lang="en-US" i="1" dirty="0" smtClean="0"/>
              <a:t>b</a:t>
            </a:r>
            <a:r>
              <a:rPr lang="en-US" dirty="0" smtClean="0"/>
              <a:t> is intersected by at most </a:t>
            </a:r>
            <a:r>
              <a:rPr lang="el-GR" dirty="0" smtClean="0"/>
              <a:t>λ</a:t>
            </a:r>
            <a:r>
              <a:rPr lang="en-US" dirty="0" smtClean="0"/>
              <a:t> objects </a:t>
            </a:r>
            <a:r>
              <a:rPr lang="en-US" i="1" dirty="0" smtClean="0"/>
              <a:t>o </a:t>
            </a:r>
            <a:r>
              <a:rPr lang="en-US" dirty="0" smtClean="0"/>
              <a:t>in</a:t>
            </a:r>
            <a:r>
              <a:rPr lang="en-US" i="1" dirty="0" smtClean="0"/>
              <a:t> S</a:t>
            </a:r>
            <a:r>
              <a:rPr lang="en-US" dirty="0" smtClean="0"/>
              <a:t> with radius(</a:t>
            </a:r>
            <a:r>
              <a:rPr lang="en-US" i="1" dirty="0" smtClean="0"/>
              <a:t>o</a:t>
            </a:r>
            <a:r>
              <a:rPr lang="en-US" dirty="0" smtClean="0"/>
              <a:t>) ≥ radius(</a:t>
            </a:r>
            <a:r>
              <a:rPr lang="en-US" i="1" dirty="0" smtClean="0"/>
              <a:t>b</a:t>
            </a:r>
            <a:r>
              <a:rPr lang="en-US" dirty="0" smtClean="0"/>
              <a:t>) [de Berg et al. 1997]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Extension to Objects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519939" y="4159623"/>
            <a:ext cx="815789" cy="860612"/>
          </a:xfrm>
          <a:custGeom>
            <a:avLst/>
            <a:gdLst>
              <a:gd name="connsiteX0" fmla="*/ 0 w 815789"/>
              <a:gd name="connsiteY0" fmla="*/ 466165 h 860612"/>
              <a:gd name="connsiteX1" fmla="*/ 349624 w 815789"/>
              <a:gd name="connsiteY1" fmla="*/ 860612 h 860612"/>
              <a:gd name="connsiteX2" fmla="*/ 582706 w 815789"/>
              <a:gd name="connsiteY2" fmla="*/ 851647 h 860612"/>
              <a:gd name="connsiteX3" fmla="*/ 815789 w 815789"/>
              <a:gd name="connsiteY3" fmla="*/ 367553 h 860612"/>
              <a:gd name="connsiteX4" fmla="*/ 313765 w 815789"/>
              <a:gd name="connsiteY4" fmla="*/ 0 h 860612"/>
              <a:gd name="connsiteX5" fmla="*/ 0 w 815789"/>
              <a:gd name="connsiteY5" fmla="*/ 466165 h 86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5789" h="860612">
                <a:moveTo>
                  <a:pt x="0" y="466165"/>
                </a:moveTo>
                <a:lnTo>
                  <a:pt x="349624" y="860612"/>
                </a:lnTo>
                <a:lnTo>
                  <a:pt x="582706" y="851647"/>
                </a:lnTo>
                <a:lnTo>
                  <a:pt x="815789" y="367553"/>
                </a:lnTo>
                <a:lnTo>
                  <a:pt x="313765" y="0"/>
                </a:lnTo>
                <a:lnTo>
                  <a:pt x="0" y="466165"/>
                </a:lnTo>
                <a:close/>
              </a:path>
            </a:pathLst>
          </a:custGeom>
          <a:solidFill>
            <a:srgbClr val="FFC000">
              <a:alpha val="50196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246081" y="3603812"/>
            <a:ext cx="493059" cy="914400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893293" y="4186517"/>
            <a:ext cx="975400" cy="842682"/>
          </a:xfrm>
          <a:custGeom>
            <a:avLst/>
            <a:gdLst>
              <a:gd name="connsiteX0" fmla="*/ 347870 w 975400"/>
              <a:gd name="connsiteY0" fmla="*/ 842682 h 842682"/>
              <a:gd name="connsiteX1" fmla="*/ 347870 w 975400"/>
              <a:gd name="connsiteY1" fmla="*/ 842682 h 842682"/>
              <a:gd name="connsiteX2" fmla="*/ 975400 w 975400"/>
              <a:gd name="connsiteY2" fmla="*/ 493059 h 842682"/>
              <a:gd name="connsiteX3" fmla="*/ 589917 w 975400"/>
              <a:gd name="connsiteY3" fmla="*/ 0 h 842682"/>
              <a:gd name="connsiteX4" fmla="*/ 7211 w 975400"/>
              <a:gd name="connsiteY4" fmla="*/ 457200 h 842682"/>
              <a:gd name="connsiteX5" fmla="*/ 347870 w 975400"/>
              <a:gd name="connsiteY5" fmla="*/ 842682 h 84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5400" h="842682">
                <a:moveTo>
                  <a:pt x="347870" y="842682"/>
                </a:moveTo>
                <a:lnTo>
                  <a:pt x="347870" y="842682"/>
                </a:lnTo>
                <a:lnTo>
                  <a:pt x="975400" y="493059"/>
                </a:lnTo>
                <a:cubicBezTo>
                  <a:pt x="848785" y="327254"/>
                  <a:pt x="798538" y="0"/>
                  <a:pt x="589917" y="0"/>
                </a:cubicBezTo>
                <a:cubicBezTo>
                  <a:pt x="0" y="435631"/>
                  <a:pt x="7211" y="188850"/>
                  <a:pt x="7211" y="457200"/>
                </a:cubicBezTo>
                <a:lnTo>
                  <a:pt x="347870" y="842682"/>
                </a:lnTo>
                <a:close/>
              </a:path>
            </a:pathLst>
          </a:custGeom>
          <a:solidFill>
            <a:srgbClr val="FFC000">
              <a:alpha val="50196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20574" y="5047129"/>
            <a:ext cx="842683" cy="555811"/>
          </a:xfrm>
          <a:prstGeom prst="rect">
            <a:avLst/>
          </a:prstGeom>
          <a:solidFill>
            <a:srgbClr val="FFC000">
              <a:alpha val="50196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213397" y="4374779"/>
            <a:ext cx="815789" cy="860612"/>
          </a:xfrm>
          <a:custGeom>
            <a:avLst/>
            <a:gdLst>
              <a:gd name="connsiteX0" fmla="*/ 0 w 815789"/>
              <a:gd name="connsiteY0" fmla="*/ 466165 h 860612"/>
              <a:gd name="connsiteX1" fmla="*/ 349624 w 815789"/>
              <a:gd name="connsiteY1" fmla="*/ 860612 h 860612"/>
              <a:gd name="connsiteX2" fmla="*/ 582706 w 815789"/>
              <a:gd name="connsiteY2" fmla="*/ 851647 h 860612"/>
              <a:gd name="connsiteX3" fmla="*/ 815789 w 815789"/>
              <a:gd name="connsiteY3" fmla="*/ 367553 h 860612"/>
              <a:gd name="connsiteX4" fmla="*/ 313765 w 815789"/>
              <a:gd name="connsiteY4" fmla="*/ 0 h 860612"/>
              <a:gd name="connsiteX5" fmla="*/ 0 w 815789"/>
              <a:gd name="connsiteY5" fmla="*/ 466165 h 86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5789" h="860612">
                <a:moveTo>
                  <a:pt x="0" y="466165"/>
                </a:moveTo>
                <a:lnTo>
                  <a:pt x="349624" y="860612"/>
                </a:lnTo>
                <a:lnTo>
                  <a:pt x="582706" y="851647"/>
                </a:lnTo>
                <a:lnTo>
                  <a:pt x="815789" y="367553"/>
                </a:lnTo>
                <a:lnTo>
                  <a:pt x="313765" y="0"/>
                </a:lnTo>
                <a:lnTo>
                  <a:pt x="0" y="466165"/>
                </a:lnTo>
                <a:close/>
              </a:path>
            </a:pathLst>
          </a:custGeom>
          <a:solidFill>
            <a:srgbClr val="FFC000">
              <a:alpha val="50196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67187" y="4016192"/>
            <a:ext cx="493059" cy="914400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519951" y="4338920"/>
            <a:ext cx="975400" cy="842682"/>
          </a:xfrm>
          <a:custGeom>
            <a:avLst/>
            <a:gdLst>
              <a:gd name="connsiteX0" fmla="*/ 347870 w 975400"/>
              <a:gd name="connsiteY0" fmla="*/ 842682 h 842682"/>
              <a:gd name="connsiteX1" fmla="*/ 347870 w 975400"/>
              <a:gd name="connsiteY1" fmla="*/ 842682 h 842682"/>
              <a:gd name="connsiteX2" fmla="*/ 975400 w 975400"/>
              <a:gd name="connsiteY2" fmla="*/ 493059 h 842682"/>
              <a:gd name="connsiteX3" fmla="*/ 589917 w 975400"/>
              <a:gd name="connsiteY3" fmla="*/ 0 h 842682"/>
              <a:gd name="connsiteX4" fmla="*/ 7211 w 975400"/>
              <a:gd name="connsiteY4" fmla="*/ 457200 h 842682"/>
              <a:gd name="connsiteX5" fmla="*/ 347870 w 975400"/>
              <a:gd name="connsiteY5" fmla="*/ 842682 h 84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5400" h="842682">
                <a:moveTo>
                  <a:pt x="347870" y="842682"/>
                </a:moveTo>
                <a:lnTo>
                  <a:pt x="347870" y="842682"/>
                </a:lnTo>
                <a:lnTo>
                  <a:pt x="975400" y="493059"/>
                </a:lnTo>
                <a:cubicBezTo>
                  <a:pt x="848785" y="327254"/>
                  <a:pt x="798538" y="0"/>
                  <a:pt x="589917" y="0"/>
                </a:cubicBezTo>
                <a:cubicBezTo>
                  <a:pt x="0" y="435631"/>
                  <a:pt x="7211" y="188850"/>
                  <a:pt x="7211" y="457200"/>
                </a:cubicBezTo>
                <a:lnTo>
                  <a:pt x="347870" y="842682"/>
                </a:lnTo>
                <a:close/>
              </a:path>
            </a:pathLst>
          </a:custGeom>
          <a:solidFill>
            <a:srgbClr val="FFC000">
              <a:alpha val="50196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249255" y="4885768"/>
            <a:ext cx="842683" cy="555811"/>
          </a:xfrm>
          <a:prstGeom prst="rect">
            <a:avLst/>
          </a:prstGeom>
          <a:solidFill>
            <a:srgbClr val="FFC000">
              <a:alpha val="50196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492803" flipV="1">
            <a:off x="6627574" y="3924163"/>
            <a:ext cx="1604697" cy="89650"/>
          </a:xfrm>
          <a:prstGeom prst="rect">
            <a:avLst/>
          </a:prstGeom>
          <a:solidFill>
            <a:srgbClr val="FFC000">
              <a:alpha val="50196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364144" flipV="1">
            <a:off x="6608721" y="4407303"/>
            <a:ext cx="697584" cy="117976"/>
          </a:xfrm>
          <a:prstGeom prst="rect">
            <a:avLst/>
          </a:prstGeom>
          <a:solidFill>
            <a:srgbClr val="FFC000">
              <a:alpha val="50196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0152804">
            <a:off x="6697945" y="4702483"/>
            <a:ext cx="2220794" cy="127853"/>
          </a:xfrm>
          <a:prstGeom prst="rect">
            <a:avLst/>
          </a:prstGeom>
          <a:solidFill>
            <a:srgbClr val="FFC000">
              <a:alpha val="50196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0800000">
            <a:off x="6477000" y="5105400"/>
            <a:ext cx="2220794" cy="127853"/>
          </a:xfrm>
          <a:prstGeom prst="rect">
            <a:avLst/>
          </a:prstGeom>
          <a:solidFill>
            <a:srgbClr val="FFC000">
              <a:alpha val="50196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99247" y="5786735"/>
            <a:ext cx="1691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low density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0" y="5791200"/>
            <a:ext cx="1815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high density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553200" y="5791200"/>
            <a:ext cx="1815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high density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object-BAR-tree (using guarding sets </a:t>
            </a:r>
            <a:r>
              <a:rPr lang="en-US" sz="2400" dirty="0" smtClean="0"/>
              <a:t>[de Berg et al. 2003]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Size: O(</a:t>
            </a:r>
            <a:r>
              <a:rPr lang="el-GR" dirty="0" smtClean="0"/>
              <a:t>λ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Query: </a:t>
            </a:r>
            <a:r>
              <a:rPr lang="en-US" dirty="0" smtClean="0"/>
              <a:t>O(</a:t>
            </a:r>
            <a:r>
              <a:rPr lang="en-US" dirty="0" err="1" smtClean="0"/>
              <a:t>log</a:t>
            </a:r>
            <a:r>
              <a:rPr lang="en-US" i="1" baseline="-25000" dirty="0" err="1" smtClean="0"/>
              <a:t>B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 smtClean="0"/>
              <a:t>B</a:t>
            </a:r>
            <a:r>
              <a:rPr lang="en-US" dirty="0" smtClean="0"/>
              <a:t>) + </a:t>
            </a:r>
            <a:r>
              <a:rPr lang="el-GR" dirty="0" smtClean="0"/>
              <a:t>λ</a:t>
            </a:r>
            <a:r>
              <a:rPr lang="en-US" dirty="0" smtClean="0"/>
              <a:t>/</a:t>
            </a:r>
            <a:r>
              <a:rPr lang="en-US" i="1" dirty="0" smtClean="0"/>
              <a:t>B</a:t>
            </a:r>
            <a:r>
              <a:rPr lang="en-US" dirty="0" smtClean="0"/>
              <a:t>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/</a:t>
            </a:r>
            <a:r>
              <a:rPr lang="el-GR" dirty="0" smtClean="0"/>
              <a:t>ε</a:t>
            </a:r>
            <a:r>
              <a:rPr lang="en-US" dirty="0" smtClean="0"/>
              <a:t> + </a:t>
            </a:r>
            <a:r>
              <a:rPr lang="el-GR" dirty="0" smtClean="0"/>
              <a:t>λ</a:t>
            </a:r>
            <a:r>
              <a:rPr lang="en-US" dirty="0" smtClean="0"/>
              <a:t>·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ε</a:t>
            </a:r>
            <a:r>
              <a:rPr lang="en-US" dirty="0" smtClean="0"/>
              <a:t>/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Construction: O(</a:t>
            </a:r>
            <a:r>
              <a:rPr lang="el-GR" dirty="0" smtClean="0"/>
              <a:t>λ</a:t>
            </a:r>
            <a:r>
              <a:rPr lang="en-US" dirty="0" smtClean="0"/>
              <a:t> </a:t>
            </a:r>
            <a:r>
              <a:rPr lang="en-US" i="1" dirty="0" smtClean="0"/>
              <a:t>N/B</a:t>
            </a:r>
            <a:r>
              <a:rPr lang="en-US" dirty="0" smtClean="0"/>
              <a:t> · </a:t>
            </a:r>
            <a:r>
              <a:rPr lang="en-US" dirty="0" err="1" smtClean="0"/>
              <a:t>log</a:t>
            </a:r>
            <a:r>
              <a:rPr lang="en-US" i="1" baseline="-25000" dirty="0" err="1" smtClean="0"/>
              <a:t>M</a:t>
            </a:r>
            <a:r>
              <a:rPr lang="en-US" i="1" baseline="-25000" dirty="0" smtClean="0"/>
              <a:t>/B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 smtClean="0"/>
              <a:t>B</a:t>
            </a:r>
            <a:r>
              <a:rPr lang="en-US" dirty="0" smtClean="0"/>
              <a:t>))</a:t>
            </a:r>
            <a:endParaRPr lang="en-US" baseline="-25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Extension to Objects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519939" y="4159623"/>
            <a:ext cx="815789" cy="860612"/>
          </a:xfrm>
          <a:custGeom>
            <a:avLst/>
            <a:gdLst>
              <a:gd name="connsiteX0" fmla="*/ 0 w 815789"/>
              <a:gd name="connsiteY0" fmla="*/ 466165 h 860612"/>
              <a:gd name="connsiteX1" fmla="*/ 349624 w 815789"/>
              <a:gd name="connsiteY1" fmla="*/ 860612 h 860612"/>
              <a:gd name="connsiteX2" fmla="*/ 582706 w 815789"/>
              <a:gd name="connsiteY2" fmla="*/ 851647 h 860612"/>
              <a:gd name="connsiteX3" fmla="*/ 815789 w 815789"/>
              <a:gd name="connsiteY3" fmla="*/ 367553 h 860612"/>
              <a:gd name="connsiteX4" fmla="*/ 313765 w 815789"/>
              <a:gd name="connsiteY4" fmla="*/ 0 h 860612"/>
              <a:gd name="connsiteX5" fmla="*/ 0 w 815789"/>
              <a:gd name="connsiteY5" fmla="*/ 466165 h 86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5789" h="860612">
                <a:moveTo>
                  <a:pt x="0" y="466165"/>
                </a:moveTo>
                <a:lnTo>
                  <a:pt x="349624" y="860612"/>
                </a:lnTo>
                <a:lnTo>
                  <a:pt x="582706" y="851647"/>
                </a:lnTo>
                <a:lnTo>
                  <a:pt x="815789" y="367553"/>
                </a:lnTo>
                <a:lnTo>
                  <a:pt x="313765" y="0"/>
                </a:lnTo>
                <a:lnTo>
                  <a:pt x="0" y="466165"/>
                </a:lnTo>
                <a:close/>
              </a:path>
            </a:pathLst>
          </a:custGeom>
          <a:solidFill>
            <a:srgbClr val="FFC000">
              <a:alpha val="50196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246081" y="3603812"/>
            <a:ext cx="493059" cy="914400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893293" y="4186517"/>
            <a:ext cx="975400" cy="842682"/>
          </a:xfrm>
          <a:custGeom>
            <a:avLst/>
            <a:gdLst>
              <a:gd name="connsiteX0" fmla="*/ 347870 w 975400"/>
              <a:gd name="connsiteY0" fmla="*/ 842682 h 842682"/>
              <a:gd name="connsiteX1" fmla="*/ 347870 w 975400"/>
              <a:gd name="connsiteY1" fmla="*/ 842682 h 842682"/>
              <a:gd name="connsiteX2" fmla="*/ 975400 w 975400"/>
              <a:gd name="connsiteY2" fmla="*/ 493059 h 842682"/>
              <a:gd name="connsiteX3" fmla="*/ 589917 w 975400"/>
              <a:gd name="connsiteY3" fmla="*/ 0 h 842682"/>
              <a:gd name="connsiteX4" fmla="*/ 7211 w 975400"/>
              <a:gd name="connsiteY4" fmla="*/ 457200 h 842682"/>
              <a:gd name="connsiteX5" fmla="*/ 347870 w 975400"/>
              <a:gd name="connsiteY5" fmla="*/ 842682 h 84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5400" h="842682">
                <a:moveTo>
                  <a:pt x="347870" y="842682"/>
                </a:moveTo>
                <a:lnTo>
                  <a:pt x="347870" y="842682"/>
                </a:lnTo>
                <a:lnTo>
                  <a:pt x="975400" y="493059"/>
                </a:lnTo>
                <a:cubicBezTo>
                  <a:pt x="848785" y="327254"/>
                  <a:pt x="798538" y="0"/>
                  <a:pt x="589917" y="0"/>
                </a:cubicBezTo>
                <a:cubicBezTo>
                  <a:pt x="0" y="435631"/>
                  <a:pt x="7211" y="188850"/>
                  <a:pt x="7211" y="457200"/>
                </a:cubicBezTo>
                <a:lnTo>
                  <a:pt x="347870" y="842682"/>
                </a:lnTo>
                <a:close/>
              </a:path>
            </a:pathLst>
          </a:custGeom>
          <a:solidFill>
            <a:srgbClr val="FFC000">
              <a:alpha val="50196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20574" y="5047129"/>
            <a:ext cx="842683" cy="555811"/>
          </a:xfrm>
          <a:prstGeom prst="rect">
            <a:avLst/>
          </a:prstGeom>
          <a:solidFill>
            <a:srgbClr val="FFC000">
              <a:alpha val="50196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213397" y="4374779"/>
            <a:ext cx="815789" cy="860612"/>
          </a:xfrm>
          <a:custGeom>
            <a:avLst/>
            <a:gdLst>
              <a:gd name="connsiteX0" fmla="*/ 0 w 815789"/>
              <a:gd name="connsiteY0" fmla="*/ 466165 h 860612"/>
              <a:gd name="connsiteX1" fmla="*/ 349624 w 815789"/>
              <a:gd name="connsiteY1" fmla="*/ 860612 h 860612"/>
              <a:gd name="connsiteX2" fmla="*/ 582706 w 815789"/>
              <a:gd name="connsiteY2" fmla="*/ 851647 h 860612"/>
              <a:gd name="connsiteX3" fmla="*/ 815789 w 815789"/>
              <a:gd name="connsiteY3" fmla="*/ 367553 h 860612"/>
              <a:gd name="connsiteX4" fmla="*/ 313765 w 815789"/>
              <a:gd name="connsiteY4" fmla="*/ 0 h 860612"/>
              <a:gd name="connsiteX5" fmla="*/ 0 w 815789"/>
              <a:gd name="connsiteY5" fmla="*/ 466165 h 86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5789" h="860612">
                <a:moveTo>
                  <a:pt x="0" y="466165"/>
                </a:moveTo>
                <a:lnTo>
                  <a:pt x="349624" y="860612"/>
                </a:lnTo>
                <a:lnTo>
                  <a:pt x="582706" y="851647"/>
                </a:lnTo>
                <a:lnTo>
                  <a:pt x="815789" y="367553"/>
                </a:lnTo>
                <a:lnTo>
                  <a:pt x="313765" y="0"/>
                </a:lnTo>
                <a:lnTo>
                  <a:pt x="0" y="466165"/>
                </a:lnTo>
                <a:close/>
              </a:path>
            </a:pathLst>
          </a:custGeom>
          <a:solidFill>
            <a:srgbClr val="FFC000">
              <a:alpha val="50196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67187" y="4016192"/>
            <a:ext cx="493059" cy="914400"/>
          </a:xfrm>
          <a:prstGeom prst="ellipse">
            <a:avLst/>
          </a:prstGeom>
          <a:solidFill>
            <a:srgbClr val="FFC000">
              <a:alpha val="50196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519951" y="4338920"/>
            <a:ext cx="975400" cy="842682"/>
          </a:xfrm>
          <a:custGeom>
            <a:avLst/>
            <a:gdLst>
              <a:gd name="connsiteX0" fmla="*/ 347870 w 975400"/>
              <a:gd name="connsiteY0" fmla="*/ 842682 h 842682"/>
              <a:gd name="connsiteX1" fmla="*/ 347870 w 975400"/>
              <a:gd name="connsiteY1" fmla="*/ 842682 h 842682"/>
              <a:gd name="connsiteX2" fmla="*/ 975400 w 975400"/>
              <a:gd name="connsiteY2" fmla="*/ 493059 h 842682"/>
              <a:gd name="connsiteX3" fmla="*/ 589917 w 975400"/>
              <a:gd name="connsiteY3" fmla="*/ 0 h 842682"/>
              <a:gd name="connsiteX4" fmla="*/ 7211 w 975400"/>
              <a:gd name="connsiteY4" fmla="*/ 457200 h 842682"/>
              <a:gd name="connsiteX5" fmla="*/ 347870 w 975400"/>
              <a:gd name="connsiteY5" fmla="*/ 842682 h 84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5400" h="842682">
                <a:moveTo>
                  <a:pt x="347870" y="842682"/>
                </a:moveTo>
                <a:lnTo>
                  <a:pt x="347870" y="842682"/>
                </a:lnTo>
                <a:lnTo>
                  <a:pt x="975400" y="493059"/>
                </a:lnTo>
                <a:cubicBezTo>
                  <a:pt x="848785" y="327254"/>
                  <a:pt x="798538" y="0"/>
                  <a:pt x="589917" y="0"/>
                </a:cubicBezTo>
                <a:cubicBezTo>
                  <a:pt x="0" y="435631"/>
                  <a:pt x="7211" y="188850"/>
                  <a:pt x="7211" y="457200"/>
                </a:cubicBezTo>
                <a:lnTo>
                  <a:pt x="347870" y="842682"/>
                </a:lnTo>
                <a:close/>
              </a:path>
            </a:pathLst>
          </a:custGeom>
          <a:solidFill>
            <a:srgbClr val="FFC000">
              <a:alpha val="50196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249255" y="4885768"/>
            <a:ext cx="842683" cy="555811"/>
          </a:xfrm>
          <a:prstGeom prst="rect">
            <a:avLst/>
          </a:prstGeom>
          <a:solidFill>
            <a:srgbClr val="FFC000">
              <a:alpha val="50196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99247" y="5786735"/>
            <a:ext cx="1691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low density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0" y="5791200"/>
            <a:ext cx="1815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high density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553200" y="5791200"/>
            <a:ext cx="1815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high density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 rot="492803" flipV="1">
            <a:off x="6627574" y="3924163"/>
            <a:ext cx="1604697" cy="89650"/>
          </a:xfrm>
          <a:prstGeom prst="rect">
            <a:avLst/>
          </a:prstGeom>
          <a:solidFill>
            <a:srgbClr val="FFC000">
              <a:alpha val="50196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6364144" flipV="1">
            <a:off x="6608721" y="4407303"/>
            <a:ext cx="697584" cy="117976"/>
          </a:xfrm>
          <a:prstGeom prst="rect">
            <a:avLst/>
          </a:prstGeom>
          <a:solidFill>
            <a:srgbClr val="FFC000">
              <a:alpha val="50196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10152804">
            <a:off x="6697945" y="4702483"/>
            <a:ext cx="2220794" cy="127853"/>
          </a:xfrm>
          <a:prstGeom prst="rect">
            <a:avLst/>
          </a:prstGeom>
          <a:solidFill>
            <a:srgbClr val="FFC000">
              <a:alpha val="50196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10800000">
            <a:off x="6477000" y="5105400"/>
            <a:ext cx="2220794" cy="127853"/>
          </a:xfrm>
          <a:prstGeom prst="rect">
            <a:avLst/>
          </a:prstGeom>
          <a:solidFill>
            <a:srgbClr val="FFC000">
              <a:alpha val="50196"/>
            </a:srgb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001">
            <a:schemeClr val="l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Extends to </a:t>
            </a:r>
            <a:r>
              <a:rPr lang="en-US" sz="2800" i="1" dirty="0" smtClean="0"/>
              <a:t>d</a:t>
            </a:r>
            <a:r>
              <a:rPr lang="en-US" sz="2800" dirty="0" smtClean="0"/>
              <a:t> dimensions</a:t>
            </a:r>
          </a:p>
          <a:p>
            <a:pPr lvl="1"/>
            <a:r>
              <a:rPr lang="en-US" sz="2800" dirty="0" smtClean="0"/>
              <a:t>Query becomes O(</a:t>
            </a:r>
            <a:r>
              <a:rPr lang="en-US" sz="2800" dirty="0" err="1" smtClean="0"/>
              <a:t>log</a:t>
            </a:r>
            <a:r>
              <a:rPr lang="en-US" sz="2800" i="1" baseline="-25000" dirty="0" err="1" smtClean="0"/>
              <a:t>B</a:t>
            </a:r>
            <a:r>
              <a:rPr lang="en-US" sz="2800" dirty="0" smtClean="0"/>
              <a:t>(N/B) + 1/</a:t>
            </a:r>
            <a:r>
              <a:rPr lang="el-GR" sz="2800" dirty="0" smtClean="0"/>
              <a:t>ε</a:t>
            </a:r>
            <a:r>
              <a:rPr lang="en-US" sz="2800" i="1" baseline="30000" dirty="0" smtClean="0"/>
              <a:t>d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 + </a:t>
            </a:r>
            <a:r>
              <a:rPr lang="en-US" sz="2800" i="1" dirty="0" smtClean="0"/>
              <a:t>k</a:t>
            </a:r>
            <a:r>
              <a:rPr lang="el-GR" sz="2800" baseline="-25000" dirty="0" smtClean="0"/>
              <a:t>ε</a:t>
            </a:r>
            <a:r>
              <a:rPr lang="en-US" sz="2800" dirty="0" smtClean="0"/>
              <a:t>/</a:t>
            </a:r>
            <a:r>
              <a:rPr lang="en-US" sz="2800" i="1" dirty="0" smtClean="0"/>
              <a:t>B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Non-convex query ranges</a:t>
            </a:r>
          </a:p>
          <a:p>
            <a:pPr lvl="1"/>
            <a:r>
              <a:rPr lang="en-US" sz="2800" dirty="0" smtClean="0"/>
              <a:t>Query becomes O(</a:t>
            </a:r>
            <a:r>
              <a:rPr lang="en-US" sz="2800" dirty="0" err="1" smtClean="0"/>
              <a:t>log</a:t>
            </a:r>
            <a:r>
              <a:rPr lang="en-US" sz="2800" i="1" baseline="-25000" dirty="0" err="1" smtClean="0"/>
              <a:t>B</a:t>
            </a:r>
            <a:r>
              <a:rPr lang="en-US" sz="2800" dirty="0" smtClean="0"/>
              <a:t>(N/B) + 1/</a:t>
            </a:r>
            <a:r>
              <a:rPr lang="el-GR" sz="2800" dirty="0" smtClean="0"/>
              <a:t>ε</a:t>
            </a:r>
            <a:r>
              <a:rPr lang="en-US" sz="2800" i="1" baseline="30000" dirty="0" smtClean="0"/>
              <a:t>d</a:t>
            </a:r>
            <a:r>
              <a:rPr lang="en-US" sz="2800" dirty="0" smtClean="0"/>
              <a:t> </a:t>
            </a:r>
            <a:r>
              <a:rPr lang="en-US" sz="2800" dirty="0" smtClean="0"/>
              <a:t>+ </a:t>
            </a:r>
            <a:r>
              <a:rPr lang="en-US" sz="2800" i="1" dirty="0" smtClean="0"/>
              <a:t>k</a:t>
            </a:r>
            <a:r>
              <a:rPr lang="el-GR" sz="2800" baseline="-25000" dirty="0" smtClean="0"/>
              <a:t>ε</a:t>
            </a:r>
            <a:r>
              <a:rPr lang="en-US" sz="2800" dirty="0" smtClean="0"/>
              <a:t>/</a:t>
            </a:r>
            <a:r>
              <a:rPr lang="en-US" sz="2800" i="1" dirty="0" smtClean="0"/>
              <a:t>B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r>
              <a:rPr lang="en-US" sz="2800" dirty="0" smtClean="0"/>
              <a:t>Construction and query process does not depend on </a:t>
            </a:r>
            <a:r>
              <a:rPr lang="el-GR" sz="2800" dirty="0" smtClean="0"/>
              <a:t>ε</a:t>
            </a:r>
            <a:endParaRPr lang="en-US" sz="2800" dirty="0" smtClean="0"/>
          </a:p>
          <a:p>
            <a:pPr lvl="1"/>
            <a:r>
              <a:rPr lang="en-US" sz="2800" dirty="0" smtClean="0"/>
              <a:t>The actual </a:t>
            </a:r>
            <a:r>
              <a:rPr lang="en-US" sz="2800" smtClean="0"/>
              <a:t>cost is</a:t>
            </a:r>
            <a:br>
              <a:rPr lang="en-US" sz="2800" smtClean="0"/>
            </a:br>
            <a:r>
              <a:rPr lang="en-US" sz="2800" smtClean="0"/>
              <a:t>O(</a:t>
            </a:r>
            <a:r>
              <a:rPr lang="en-US" sz="2800" dirty="0" err="1" smtClean="0"/>
              <a:t>log</a:t>
            </a:r>
            <a:r>
              <a:rPr lang="en-US" sz="2800" i="1" baseline="-25000" dirty="0" err="1" smtClean="0"/>
              <a:t>B</a:t>
            </a:r>
            <a:r>
              <a:rPr lang="en-US" sz="2800" dirty="0" smtClean="0"/>
              <a:t>(N/B</a:t>
            </a:r>
            <a:r>
              <a:rPr lang="en-US" sz="2800" dirty="0" smtClean="0"/>
              <a:t>) + </a:t>
            </a:r>
            <a:r>
              <a:rPr lang="en-US" sz="2800" dirty="0" smtClean="0"/>
              <a:t>min</a:t>
            </a:r>
            <a:r>
              <a:rPr lang="el-GR" sz="2800" baseline="-25000" dirty="0" smtClean="0"/>
              <a:t>ε</a:t>
            </a:r>
            <a:r>
              <a:rPr lang="en-US" sz="2800" dirty="0" smtClean="0"/>
              <a:t>{1/</a:t>
            </a:r>
            <a:r>
              <a:rPr lang="el-GR" sz="2800" dirty="0" smtClean="0"/>
              <a:t>ε</a:t>
            </a:r>
            <a:r>
              <a:rPr lang="en-US" sz="2800" i="1" baseline="30000" dirty="0" smtClean="0"/>
              <a:t>d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 + </a:t>
            </a:r>
            <a:r>
              <a:rPr lang="en-US" sz="2800" i="1" dirty="0" smtClean="0"/>
              <a:t>k</a:t>
            </a:r>
            <a:r>
              <a:rPr lang="el-GR" sz="2800" baseline="-25000" dirty="0" smtClean="0"/>
              <a:t>ε</a:t>
            </a:r>
            <a:r>
              <a:rPr lang="en-US" sz="2800" dirty="0" smtClean="0"/>
              <a:t>/</a:t>
            </a:r>
            <a:r>
              <a:rPr lang="en-US" sz="2800" i="1" dirty="0" smtClean="0"/>
              <a:t>B</a:t>
            </a:r>
            <a:r>
              <a:rPr lang="en-US" sz="2800" dirty="0" smtClean="0"/>
              <a:t>})</a:t>
            </a:r>
          </a:p>
          <a:p>
            <a:r>
              <a:rPr lang="en-US" sz="2800" dirty="0" smtClean="0"/>
              <a:t>Open problems</a:t>
            </a:r>
          </a:p>
          <a:p>
            <a:pPr lvl="1"/>
            <a:r>
              <a:rPr lang="en-US" sz="2800" dirty="0" smtClean="0"/>
              <a:t>How to update the object-BAR-tree efficiently?</a:t>
            </a:r>
          </a:p>
          <a:p>
            <a:pPr lvl="1"/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Remarks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The END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set </a:t>
            </a:r>
            <a:r>
              <a:rPr lang="en-US" sz="3200" i="1" dirty="0" smtClean="0"/>
              <a:t>S</a:t>
            </a:r>
            <a:r>
              <a:rPr lang="en-US" sz="3200" dirty="0" smtClean="0"/>
              <a:t> of </a:t>
            </a:r>
            <a:r>
              <a:rPr lang="en-US" sz="3200" i="1" dirty="0" smtClean="0"/>
              <a:t>N</a:t>
            </a:r>
            <a:r>
              <a:rPr lang="en-US" sz="3200" dirty="0" smtClean="0"/>
              <a:t> points in </a:t>
            </a:r>
            <a:r>
              <a:rPr lang="en-US" sz="3200" b="1" dirty="0" smtClean="0"/>
              <a:t>R</a:t>
            </a:r>
            <a:r>
              <a:rPr lang="en-US" sz="3200" i="1" baseline="30000" dirty="0" smtClean="0"/>
              <a:t>d</a:t>
            </a:r>
          </a:p>
          <a:p>
            <a:r>
              <a:rPr lang="en-US" sz="3200" dirty="0" smtClean="0"/>
              <a:t>Build a data structure such that given a query range </a:t>
            </a:r>
            <a:r>
              <a:rPr lang="en-US" sz="3200" i="1" dirty="0" smtClean="0"/>
              <a:t>Q</a:t>
            </a:r>
            <a:r>
              <a:rPr lang="en-US" sz="3200" dirty="0" smtClean="0"/>
              <a:t>, </a:t>
            </a:r>
            <a:r>
              <a:rPr lang="en-US" sz="3200" i="1" dirty="0" smtClean="0"/>
              <a:t>S </a:t>
            </a:r>
            <a:r>
              <a:rPr lang="en-US" sz="3200" dirty="0" smtClean="0">
                <a:latin typeface="Arial"/>
                <a:cs typeface="Arial"/>
                <a:sym typeface="Symbol"/>
              </a:rPr>
              <a:t>∩ </a:t>
            </a:r>
            <a:r>
              <a:rPr lang="en-US" sz="3200" i="1" dirty="0" smtClean="0"/>
              <a:t>Q </a:t>
            </a:r>
            <a:r>
              <a:rPr lang="en-US" sz="3200" dirty="0" smtClean="0"/>
              <a:t>can be returned efficiently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Range Searching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581400" y="3200400"/>
            <a:ext cx="2286000" cy="2286000"/>
            <a:chOff x="3581400" y="3200400"/>
            <a:chExt cx="2286000" cy="2286000"/>
          </a:xfrm>
        </p:grpSpPr>
        <p:sp>
          <p:nvSpPr>
            <p:cNvPr id="4" name="Oval 3"/>
            <p:cNvSpPr/>
            <p:nvPr/>
          </p:nvSpPr>
          <p:spPr>
            <a:xfrm>
              <a:off x="4267200" y="38100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800600" y="35814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495800" y="43434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181600" y="40386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191000" y="49530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581400" y="41910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257800" y="49530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029200" y="54102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791200" y="44958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5715000" y="37338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038600" y="32004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886200" y="3429000"/>
              <a:ext cx="1828800" cy="1600200"/>
            </a:xfrm>
            <a:custGeom>
              <a:avLst/>
              <a:gdLst>
                <a:gd name="connsiteX0" fmla="*/ 60960 w 1281684"/>
                <a:gd name="connsiteY0" fmla="*/ 501396 h 1693164"/>
                <a:gd name="connsiteX1" fmla="*/ 280416 w 1281684"/>
                <a:gd name="connsiteY1" fmla="*/ 35052 h 1693164"/>
                <a:gd name="connsiteX2" fmla="*/ 1167384 w 1281684"/>
                <a:gd name="connsiteY2" fmla="*/ 291084 h 1693164"/>
                <a:gd name="connsiteX3" fmla="*/ 966216 w 1281684"/>
                <a:gd name="connsiteY3" fmla="*/ 1543812 h 1693164"/>
                <a:gd name="connsiteX4" fmla="*/ 152400 w 1281684"/>
                <a:gd name="connsiteY4" fmla="*/ 1187196 h 1693164"/>
                <a:gd name="connsiteX5" fmla="*/ 60960 w 1281684"/>
                <a:gd name="connsiteY5" fmla="*/ 501396 h 1693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1684" h="1693164">
                  <a:moveTo>
                    <a:pt x="60960" y="501396"/>
                  </a:moveTo>
                  <a:cubicBezTo>
                    <a:pt x="82296" y="309372"/>
                    <a:pt x="96012" y="70104"/>
                    <a:pt x="280416" y="35052"/>
                  </a:cubicBezTo>
                  <a:cubicBezTo>
                    <a:pt x="464820" y="0"/>
                    <a:pt x="1053084" y="39624"/>
                    <a:pt x="1167384" y="291084"/>
                  </a:cubicBezTo>
                  <a:cubicBezTo>
                    <a:pt x="1281684" y="542544"/>
                    <a:pt x="1135380" y="1394460"/>
                    <a:pt x="966216" y="1543812"/>
                  </a:cubicBezTo>
                  <a:cubicBezTo>
                    <a:pt x="797052" y="1693164"/>
                    <a:pt x="304800" y="1362456"/>
                    <a:pt x="152400" y="1187196"/>
                  </a:cubicBezTo>
                  <a:cubicBezTo>
                    <a:pt x="0" y="1011936"/>
                    <a:pt x="39624" y="693420"/>
                    <a:pt x="60960" y="501396"/>
                  </a:cubicBezTo>
                  <a:close/>
                </a:path>
              </a:pathLst>
            </a:cu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noFill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44186" y="3200400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chemeClr val="accent2"/>
                  </a:solidFill>
                </a:rPr>
                <a:t>Q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210268" y="5634335"/>
            <a:ext cx="7095532" cy="461665"/>
          </a:xfrm>
          <a:prstGeom prst="rect">
            <a:avLst/>
          </a:prstGeom>
          <a:noFill/>
          <a:ln w="28575">
            <a:solidFill>
              <a:schemeClr val="tx1">
                <a:lumMod val="9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focus on range reporting, range aggregation in paper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External Memory Model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971800" y="4724400"/>
            <a:ext cx="2971800" cy="1524000"/>
          </a:xfrm>
          <a:prstGeom prst="flowChartMagneticDisk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Disk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Flowchart: Alternate Process 16"/>
          <p:cNvSpPr/>
          <p:nvPr/>
        </p:nvSpPr>
        <p:spPr>
          <a:xfrm>
            <a:off x="3657600" y="2057400"/>
            <a:ext cx="1676400" cy="609600"/>
          </a:xfrm>
          <a:prstGeom prst="flowChartAlternateProcess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Memory</a:t>
            </a:r>
          </a:p>
        </p:txBody>
      </p:sp>
      <p:sp>
        <p:nvSpPr>
          <p:cNvPr id="18" name="Up-Down Arrow 17"/>
          <p:cNvSpPr/>
          <p:nvPr/>
        </p:nvSpPr>
        <p:spPr>
          <a:xfrm>
            <a:off x="4191000" y="2743200"/>
            <a:ext cx="609600" cy="1905000"/>
          </a:xfrm>
          <a:prstGeom prst="up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410200" y="2133600"/>
            <a:ext cx="1195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size:  </a:t>
            </a:r>
            <a:r>
              <a:rPr lang="en-US" sz="2400" i="1" dirty="0" smtClean="0"/>
              <a:t>M</a:t>
            </a:r>
            <a:endParaRPr lang="en-US" sz="24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6019800" y="5257800"/>
            <a:ext cx="1817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size: infinite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800600" y="3429000"/>
            <a:ext cx="182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block size: </a:t>
            </a:r>
            <a:r>
              <a:rPr lang="en-US" sz="2400" i="1" dirty="0" smtClean="0"/>
              <a:t>B</a:t>
            </a:r>
            <a:endParaRPr lang="en-US" sz="24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581400" y="3429000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I/O</a:t>
            </a:r>
            <a:endParaRPr lang="en-US" sz="24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6705600" cy="4876800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1D:</a:t>
            </a:r>
            <a:r>
              <a:rPr lang="en-US" sz="3200" i="1" baseline="30000" dirty="0" smtClean="0"/>
              <a:t>  </a:t>
            </a:r>
            <a:r>
              <a:rPr lang="en-US" sz="2800" dirty="0" smtClean="0"/>
              <a:t>B-tree</a:t>
            </a:r>
          </a:p>
          <a:p>
            <a:pPr lvl="1"/>
            <a:r>
              <a:rPr lang="en-US" sz="2800" dirty="0" smtClean="0"/>
              <a:t>Size: O(</a:t>
            </a:r>
            <a:r>
              <a:rPr lang="en-US" sz="2800" i="1" dirty="0" smtClean="0"/>
              <a:t>N</a:t>
            </a:r>
            <a:r>
              <a:rPr lang="en-US" sz="2800" dirty="0" smtClean="0"/>
              <a:t>/</a:t>
            </a:r>
            <a:r>
              <a:rPr lang="en-US" sz="2800" i="1" dirty="0" smtClean="0"/>
              <a:t>B</a:t>
            </a:r>
            <a:r>
              <a:rPr lang="en-US" sz="2800" dirty="0" smtClean="0"/>
              <a:t>), Query: O(</a:t>
            </a:r>
            <a:r>
              <a:rPr lang="en-US" sz="2800" dirty="0" err="1" smtClean="0"/>
              <a:t>log</a:t>
            </a:r>
            <a:r>
              <a:rPr lang="en-US" sz="2800" i="1" baseline="-25000" dirty="0" err="1" smtClean="0"/>
              <a:t>B</a:t>
            </a:r>
            <a:r>
              <a:rPr lang="en-US" sz="2800" dirty="0" smtClean="0"/>
              <a:t>(</a:t>
            </a:r>
            <a:r>
              <a:rPr lang="en-US" sz="2800" i="1" dirty="0" smtClean="0"/>
              <a:t>N</a:t>
            </a:r>
            <a:r>
              <a:rPr lang="en-US" sz="2800" dirty="0" smtClean="0"/>
              <a:t>/</a:t>
            </a:r>
            <a:r>
              <a:rPr lang="en-US" sz="2800" i="1" dirty="0" smtClean="0"/>
              <a:t>B</a:t>
            </a:r>
            <a:r>
              <a:rPr lang="en-US" sz="2800" dirty="0" smtClean="0"/>
              <a:t>)+</a:t>
            </a:r>
            <a:r>
              <a:rPr lang="en-US" sz="2800" i="1" dirty="0" smtClean="0"/>
              <a:t>k</a:t>
            </a:r>
            <a:r>
              <a:rPr lang="en-US" sz="2800" dirty="0" smtClean="0"/>
              <a:t>/</a:t>
            </a:r>
            <a:r>
              <a:rPr lang="en-US" sz="2800" i="1" dirty="0" smtClean="0"/>
              <a:t>B</a:t>
            </a:r>
            <a:r>
              <a:rPr lang="en-US" sz="2800" dirty="0" smtClean="0"/>
              <a:t>))</a:t>
            </a:r>
          </a:p>
          <a:p>
            <a:r>
              <a:rPr lang="en-US" sz="2800" dirty="0" smtClean="0"/>
              <a:t>2D:</a:t>
            </a:r>
          </a:p>
          <a:p>
            <a:pPr lvl="1"/>
            <a:r>
              <a:rPr lang="en-US" sz="2800" dirty="0" smtClean="0"/>
              <a:t>Half planes [</a:t>
            </a:r>
            <a:r>
              <a:rPr lang="en-US" sz="2800" dirty="0" err="1" smtClean="0"/>
              <a:t>Agarwal</a:t>
            </a:r>
            <a:r>
              <a:rPr lang="en-US" sz="2800" dirty="0" smtClean="0"/>
              <a:t> et al. 2000]</a:t>
            </a:r>
          </a:p>
          <a:p>
            <a:pPr lvl="2"/>
            <a:r>
              <a:rPr lang="en-US" sz="2400" dirty="0" smtClean="0"/>
              <a:t>Size: O(</a:t>
            </a:r>
            <a:r>
              <a:rPr lang="en-US" sz="2400" i="1" dirty="0" smtClean="0"/>
              <a:t>N</a:t>
            </a:r>
            <a:r>
              <a:rPr lang="en-US" sz="2400" dirty="0" smtClean="0"/>
              <a:t>/</a:t>
            </a:r>
            <a:r>
              <a:rPr lang="en-US" sz="2400" i="1" dirty="0" smtClean="0"/>
              <a:t>B</a:t>
            </a:r>
            <a:r>
              <a:rPr lang="en-US" sz="2400" dirty="0" smtClean="0"/>
              <a:t>), Query: O(</a:t>
            </a:r>
            <a:r>
              <a:rPr lang="en-US" sz="2400" dirty="0" err="1" smtClean="0"/>
              <a:t>log</a:t>
            </a:r>
            <a:r>
              <a:rPr lang="en-US" sz="2400" i="1" baseline="-25000" dirty="0" err="1" smtClean="0"/>
              <a:t>B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/</a:t>
            </a:r>
            <a:r>
              <a:rPr lang="en-US" sz="2400" i="1" dirty="0" smtClean="0"/>
              <a:t>B</a:t>
            </a:r>
            <a:r>
              <a:rPr lang="en-US" sz="2400" dirty="0" smtClean="0"/>
              <a:t>)+</a:t>
            </a:r>
            <a:r>
              <a:rPr lang="en-US" sz="2400" i="1" dirty="0" smtClean="0"/>
              <a:t>k</a:t>
            </a:r>
            <a:r>
              <a:rPr lang="en-US" sz="2400" dirty="0" smtClean="0"/>
              <a:t>/</a:t>
            </a:r>
            <a:r>
              <a:rPr lang="en-US" sz="2400" i="1" dirty="0" smtClean="0"/>
              <a:t>B</a:t>
            </a:r>
            <a:r>
              <a:rPr lang="en-US" sz="2400" dirty="0" smtClean="0"/>
              <a:t>)) </a:t>
            </a:r>
          </a:p>
          <a:p>
            <a:pPr lvl="1"/>
            <a:r>
              <a:rPr lang="en-US" sz="2800" dirty="0" smtClean="0"/>
              <a:t>Orthogonal rectangles [</a:t>
            </a:r>
            <a:r>
              <a:rPr lang="en-US" sz="2800" dirty="0" err="1" smtClean="0"/>
              <a:t>Arge</a:t>
            </a:r>
            <a:r>
              <a:rPr lang="en-US" sz="2800" dirty="0" smtClean="0"/>
              <a:t> et al. 1999]</a:t>
            </a:r>
          </a:p>
          <a:p>
            <a:pPr lvl="2"/>
            <a:r>
              <a:rPr lang="en-US" sz="2400" dirty="0" smtClean="0"/>
              <a:t>Size: O(</a:t>
            </a:r>
            <a:r>
              <a:rPr lang="en-US" sz="2400" i="1" dirty="0" smtClean="0"/>
              <a:t>N</a:t>
            </a:r>
            <a:r>
              <a:rPr lang="en-US" sz="2400" dirty="0" smtClean="0"/>
              <a:t>/</a:t>
            </a:r>
            <a:r>
              <a:rPr lang="en-US" sz="2400" i="1" dirty="0" smtClean="0"/>
              <a:t>B</a:t>
            </a:r>
            <a:r>
              <a:rPr lang="en-US" sz="2400" dirty="0" smtClean="0"/>
              <a:t>), Query: </a:t>
            </a:r>
            <a:r>
              <a:rPr lang="el-GR" sz="2400" dirty="0" smtClean="0"/>
              <a:t>Θ</a:t>
            </a:r>
            <a:r>
              <a:rPr lang="en-US" sz="2400" dirty="0" smtClean="0"/>
              <a:t>((</a:t>
            </a:r>
            <a:r>
              <a:rPr lang="en-US" sz="2400" i="1" dirty="0" smtClean="0"/>
              <a:t>N</a:t>
            </a:r>
            <a:r>
              <a:rPr lang="en-US" sz="2400" dirty="0" smtClean="0"/>
              <a:t>/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  <a:r>
              <a:rPr lang="el-GR" sz="2400" baseline="30000" dirty="0" smtClean="0"/>
              <a:t>ε</a:t>
            </a:r>
            <a:r>
              <a:rPr lang="en-US" sz="2400" dirty="0" smtClean="0"/>
              <a:t>+</a:t>
            </a:r>
            <a:r>
              <a:rPr lang="en-US" sz="2400" i="1" dirty="0" smtClean="0"/>
              <a:t>k</a:t>
            </a:r>
            <a:r>
              <a:rPr lang="en-US" sz="2400" dirty="0" smtClean="0"/>
              <a:t>/</a:t>
            </a:r>
            <a:r>
              <a:rPr lang="en-US" sz="2400" i="1" dirty="0" smtClean="0"/>
              <a:t>B</a:t>
            </a:r>
            <a:r>
              <a:rPr lang="en-US" sz="2400" dirty="0" smtClean="0"/>
              <a:t>)</a:t>
            </a:r>
          </a:p>
          <a:p>
            <a:pPr lvl="2"/>
            <a:r>
              <a:rPr lang="en-US" sz="2400" dirty="0" smtClean="0"/>
              <a:t>Query: O(</a:t>
            </a:r>
            <a:r>
              <a:rPr lang="en-US" sz="2400" dirty="0" err="1" smtClean="0"/>
              <a:t>log</a:t>
            </a:r>
            <a:r>
              <a:rPr lang="en-US" sz="2400" i="1" baseline="-25000" dirty="0" err="1" smtClean="0"/>
              <a:t>B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/</a:t>
            </a:r>
            <a:r>
              <a:rPr lang="en-US" sz="2400" i="1" dirty="0" smtClean="0"/>
              <a:t>B</a:t>
            </a:r>
            <a:r>
              <a:rPr lang="en-US" sz="2400" dirty="0" smtClean="0"/>
              <a:t>)+</a:t>
            </a:r>
            <a:r>
              <a:rPr lang="en-US" sz="2400" i="1" dirty="0" smtClean="0"/>
              <a:t>k</a:t>
            </a:r>
            <a:r>
              <a:rPr lang="en-US" sz="2400" dirty="0" smtClean="0"/>
              <a:t>/</a:t>
            </a:r>
            <a:r>
              <a:rPr lang="en-US" sz="2400" i="1" dirty="0" smtClean="0"/>
              <a:t>B</a:t>
            </a:r>
            <a:r>
              <a:rPr lang="en-US" sz="2400" dirty="0" smtClean="0"/>
              <a:t>)) , </a:t>
            </a:r>
            <a:br>
              <a:rPr lang="en-US" sz="2400" dirty="0" smtClean="0"/>
            </a:br>
            <a:r>
              <a:rPr lang="en-US" sz="2400" dirty="0" smtClean="0"/>
              <a:t>Size: </a:t>
            </a:r>
            <a:r>
              <a:rPr lang="el-GR" sz="2400" dirty="0" smtClean="0"/>
              <a:t>Θ</a:t>
            </a:r>
            <a:r>
              <a:rPr lang="en-US" sz="2400" dirty="0" smtClean="0"/>
              <a:t>((</a:t>
            </a:r>
            <a:r>
              <a:rPr lang="en-US" sz="2400" i="1" dirty="0" smtClean="0"/>
              <a:t>N</a:t>
            </a:r>
            <a:r>
              <a:rPr lang="en-US" sz="2400" dirty="0" smtClean="0"/>
              <a:t>/</a:t>
            </a:r>
            <a:r>
              <a:rPr lang="en-US" sz="2400" i="1" dirty="0" smtClean="0"/>
              <a:t>B</a:t>
            </a:r>
            <a:r>
              <a:rPr lang="en-US" sz="2400" dirty="0" smtClean="0"/>
              <a:t>) log(</a:t>
            </a:r>
            <a:r>
              <a:rPr lang="en-US" sz="2400" i="1" dirty="0" smtClean="0"/>
              <a:t>N</a:t>
            </a:r>
            <a:r>
              <a:rPr lang="en-US" sz="2400" dirty="0" smtClean="0"/>
              <a:t>/</a:t>
            </a:r>
            <a:r>
              <a:rPr lang="en-US" sz="2400" i="1" dirty="0" smtClean="0"/>
              <a:t>B</a:t>
            </a:r>
            <a:r>
              <a:rPr lang="en-US" sz="2400" dirty="0" smtClean="0"/>
              <a:t>)/</a:t>
            </a:r>
            <a:r>
              <a:rPr lang="en-US" sz="2400" dirty="0" err="1" smtClean="0"/>
              <a:t>loglog</a:t>
            </a:r>
            <a:r>
              <a:rPr lang="en-US" sz="2400" i="1" baseline="-25000" dirty="0" err="1" smtClean="0"/>
              <a:t>B</a:t>
            </a:r>
            <a:r>
              <a:rPr lang="en-US" sz="2400" i="1" dirty="0" err="1" smtClean="0"/>
              <a:t>N</a:t>
            </a:r>
            <a:r>
              <a:rPr lang="en-US" sz="2400" dirty="0" smtClean="0"/>
              <a:t>)</a:t>
            </a:r>
          </a:p>
          <a:p>
            <a:pPr lvl="1"/>
            <a:r>
              <a:rPr lang="en-US" sz="2800" dirty="0" err="1" smtClean="0"/>
              <a:t>kdB</a:t>
            </a:r>
            <a:r>
              <a:rPr lang="en-US" sz="2800" dirty="0" smtClean="0"/>
              <a:t>-tree [Robinson 1981]</a:t>
            </a:r>
          </a:p>
          <a:p>
            <a:pPr lvl="2"/>
            <a:r>
              <a:rPr lang="en-US" sz="2400" dirty="0" smtClean="0"/>
              <a:t>Size O(</a:t>
            </a:r>
            <a:r>
              <a:rPr lang="en-US" sz="2400" i="1" dirty="0" smtClean="0"/>
              <a:t>N/B</a:t>
            </a:r>
            <a:r>
              <a:rPr lang="en-US" sz="2400" dirty="0" smtClean="0"/>
              <a:t>), Query: O((</a:t>
            </a:r>
            <a:r>
              <a:rPr lang="en-US" sz="2400" i="1" dirty="0" smtClean="0"/>
              <a:t>N/B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½</a:t>
            </a:r>
            <a:r>
              <a:rPr lang="en-US" sz="2400" dirty="0" smtClean="0"/>
              <a:t> + </a:t>
            </a:r>
            <a:r>
              <a:rPr lang="en-US" sz="2400" i="1" dirty="0" smtClean="0"/>
              <a:t>k/B</a:t>
            </a:r>
            <a:r>
              <a:rPr lang="en-US" sz="2400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Range Searching in External Memory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6096000" y="1676400"/>
            <a:ext cx="1981200" cy="521732"/>
            <a:chOff x="6096000" y="1676400"/>
            <a:chExt cx="1981200" cy="521732"/>
          </a:xfrm>
        </p:grpSpPr>
        <p:sp>
          <p:nvSpPr>
            <p:cNvPr id="16" name="TextBox 15"/>
            <p:cNvSpPr txBox="1"/>
            <p:nvPr/>
          </p:nvSpPr>
          <p:spPr>
            <a:xfrm>
              <a:off x="6858000" y="1828800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chemeClr val="accent2"/>
                  </a:solidFill>
                </a:rPr>
                <a:t>Q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6629400" y="16764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7162800" y="16764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6858000" y="16764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8001000" y="16764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096000" y="16764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7772400" y="16764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400800" y="1676400"/>
              <a:ext cx="1183341" cy="192741"/>
            </a:xfrm>
            <a:custGeom>
              <a:avLst/>
              <a:gdLst>
                <a:gd name="connsiteX0" fmla="*/ 0 w 1183341"/>
                <a:gd name="connsiteY0" fmla="*/ 8965 h 1004047"/>
                <a:gd name="connsiteX1" fmla="*/ 0 w 1183341"/>
                <a:gd name="connsiteY1" fmla="*/ 1004047 h 1004047"/>
                <a:gd name="connsiteX2" fmla="*/ 1183341 w 1183341"/>
                <a:gd name="connsiteY2" fmla="*/ 1004047 h 1004047"/>
                <a:gd name="connsiteX3" fmla="*/ 1183341 w 1183341"/>
                <a:gd name="connsiteY3" fmla="*/ 0 h 1004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3341" h="1004047">
                  <a:moveTo>
                    <a:pt x="0" y="8965"/>
                  </a:moveTo>
                  <a:lnTo>
                    <a:pt x="0" y="1004047"/>
                  </a:lnTo>
                  <a:lnTo>
                    <a:pt x="1183341" y="1004047"/>
                  </a:lnTo>
                  <a:lnTo>
                    <a:pt x="1183341" y="0"/>
                  </a:lnTo>
                </a:path>
              </a:pathLst>
            </a:cu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948082" y="2328062"/>
            <a:ext cx="2883252" cy="1777766"/>
            <a:chOff x="5867400" y="2337034"/>
            <a:chExt cx="2883252" cy="1777766"/>
          </a:xfrm>
        </p:grpSpPr>
        <p:grpSp>
          <p:nvGrpSpPr>
            <p:cNvPr id="58" name="Group 57"/>
            <p:cNvGrpSpPr/>
            <p:nvPr/>
          </p:nvGrpSpPr>
          <p:grpSpPr>
            <a:xfrm rot="20038582">
              <a:off x="6221588" y="2337034"/>
              <a:ext cx="2529064" cy="1713200"/>
              <a:chOff x="6248400" y="2590800"/>
              <a:chExt cx="2362200" cy="17132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6248400" y="2590800"/>
                <a:ext cx="2362200" cy="11430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1561418" flipV="1">
                <a:off x="6341637" y="3171502"/>
                <a:ext cx="2182803" cy="1132498"/>
              </a:xfrm>
              <a:prstGeom prst="line">
                <a:avLst/>
              </a:prstGeom>
              <a:ln w="571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Oval 27"/>
            <p:cNvSpPr/>
            <p:nvPr/>
          </p:nvSpPr>
          <p:spPr>
            <a:xfrm>
              <a:off x="6934200" y="28956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7467600" y="26670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162800" y="34290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848600" y="31242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6858000" y="40386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248400" y="32766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924800" y="40386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8458200" y="35814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8382000" y="28194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7086600" y="25908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67400" y="2514600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chemeClr val="accent2"/>
                  </a:solidFill>
                </a:rPr>
                <a:t>Q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477000" y="4648200"/>
            <a:ext cx="2424952" cy="1627093"/>
            <a:chOff x="6109448" y="2487707"/>
            <a:chExt cx="2424952" cy="1627093"/>
          </a:xfrm>
        </p:grpSpPr>
        <p:sp>
          <p:nvSpPr>
            <p:cNvPr id="75" name="Rectangle 74"/>
            <p:cNvSpPr/>
            <p:nvPr/>
          </p:nvSpPr>
          <p:spPr>
            <a:xfrm>
              <a:off x="6553201" y="2787280"/>
              <a:ext cx="1561377" cy="1143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6934200" y="28956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7467600" y="26670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7162800" y="34290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7848600" y="31242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6858000" y="40386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7924800" y="40386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8458200" y="35814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8382000" y="28194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7086600" y="2590800"/>
              <a:ext cx="76200" cy="762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109448" y="2487707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chemeClr val="accent2"/>
                  </a:solidFill>
                </a:rPr>
                <a:t>Q</a:t>
              </a:r>
            </a:p>
          </p:txBody>
        </p:sp>
      </p:grpSp>
      <p:sp>
        <p:nvSpPr>
          <p:cNvPr id="77" name="Rounded Rectangle 76"/>
          <p:cNvSpPr/>
          <p:nvPr/>
        </p:nvSpPr>
        <p:spPr>
          <a:xfrm>
            <a:off x="1371600" y="3276600"/>
            <a:ext cx="61722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Exact range searching is difficult!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4840940" y="1860145"/>
            <a:ext cx="381000" cy="381000"/>
          </a:xfrm>
          <a:prstGeom prst="ellipse">
            <a:avLst/>
          </a:prstGeom>
          <a:ln w="127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457200" y="4096871"/>
            <a:ext cx="8229600" cy="2205317"/>
          </a:xfrm>
        </p:spPr>
        <p:txBody>
          <a:bodyPr>
            <a:normAutofit/>
          </a:bodyPr>
          <a:lstStyle/>
          <a:p>
            <a:r>
              <a:rPr lang="en-US" dirty="0" smtClean="0"/>
              <a:t>Internal memory:</a:t>
            </a:r>
          </a:p>
          <a:p>
            <a:pPr lvl="1"/>
            <a:r>
              <a:rPr lang="en-US" dirty="0" smtClean="0"/>
              <a:t>BBD-tree [</a:t>
            </a:r>
            <a:r>
              <a:rPr lang="en-US" dirty="0" err="1" smtClean="0"/>
              <a:t>Arya</a:t>
            </a:r>
            <a:r>
              <a:rPr lang="en-US" dirty="0" smtClean="0"/>
              <a:t> and Mount, 1995]</a:t>
            </a:r>
          </a:p>
          <a:p>
            <a:pPr lvl="1"/>
            <a:r>
              <a:rPr lang="en-US" dirty="0" smtClean="0"/>
              <a:t>BAR-tree [Duncan et al. 2001]</a:t>
            </a:r>
          </a:p>
          <a:p>
            <a:pPr lvl="1"/>
            <a:r>
              <a:rPr lang="en-US" dirty="0" smtClean="0"/>
              <a:t>Size: O(</a:t>
            </a:r>
            <a:r>
              <a:rPr lang="en-US" i="1" dirty="0" smtClean="0"/>
              <a:t>N</a:t>
            </a:r>
            <a:r>
              <a:rPr lang="en-US" dirty="0" smtClean="0"/>
              <a:t>), Query: O(log(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i="1" dirty="0" smtClean="0"/>
              <a:t> + </a:t>
            </a:r>
            <a:r>
              <a:rPr lang="en-US" dirty="0" smtClean="0"/>
              <a:t>1/</a:t>
            </a:r>
            <a:r>
              <a:rPr lang="el-GR" dirty="0" smtClean="0"/>
              <a:t>ε</a:t>
            </a:r>
            <a:r>
              <a:rPr lang="en-US" i="1" dirty="0" smtClean="0"/>
              <a:t> + k</a:t>
            </a:r>
            <a:r>
              <a:rPr lang="el-GR" baseline="-25000" dirty="0" smtClean="0"/>
              <a:t>ε</a:t>
            </a:r>
            <a:r>
              <a:rPr lang="en-US" dirty="0" smtClean="0"/>
              <a:t>) for any convex </a:t>
            </a:r>
            <a:r>
              <a:rPr lang="en-US" i="1" dirty="0" smtClean="0"/>
              <a:t>Q</a:t>
            </a:r>
          </a:p>
          <a:p>
            <a:r>
              <a:rPr lang="en-US" dirty="0" smtClean="0"/>
              <a:t>External memory: this paper!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Approximate Range Searching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002740" y="2317345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36140" y="2088745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31340" y="2850745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917140" y="2545945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26540" y="3460345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16940" y="2698345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31223" y="3532063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64740" y="3917545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26740" y="3003145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450540" y="2241145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774140" y="1631545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621740" y="1936345"/>
            <a:ext cx="1828800" cy="1600200"/>
          </a:xfrm>
          <a:custGeom>
            <a:avLst/>
            <a:gdLst>
              <a:gd name="connsiteX0" fmla="*/ 60960 w 1281684"/>
              <a:gd name="connsiteY0" fmla="*/ 501396 h 1693164"/>
              <a:gd name="connsiteX1" fmla="*/ 280416 w 1281684"/>
              <a:gd name="connsiteY1" fmla="*/ 35052 h 1693164"/>
              <a:gd name="connsiteX2" fmla="*/ 1167384 w 1281684"/>
              <a:gd name="connsiteY2" fmla="*/ 291084 h 1693164"/>
              <a:gd name="connsiteX3" fmla="*/ 966216 w 1281684"/>
              <a:gd name="connsiteY3" fmla="*/ 1543812 h 1693164"/>
              <a:gd name="connsiteX4" fmla="*/ 152400 w 1281684"/>
              <a:gd name="connsiteY4" fmla="*/ 1187196 h 1693164"/>
              <a:gd name="connsiteX5" fmla="*/ 60960 w 1281684"/>
              <a:gd name="connsiteY5" fmla="*/ 501396 h 16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1684" h="1693164">
                <a:moveTo>
                  <a:pt x="60960" y="501396"/>
                </a:moveTo>
                <a:cubicBezTo>
                  <a:pt x="82296" y="309372"/>
                  <a:pt x="96012" y="70104"/>
                  <a:pt x="280416" y="35052"/>
                </a:cubicBezTo>
                <a:cubicBezTo>
                  <a:pt x="464820" y="0"/>
                  <a:pt x="1053084" y="39624"/>
                  <a:pt x="1167384" y="291084"/>
                </a:cubicBezTo>
                <a:cubicBezTo>
                  <a:pt x="1281684" y="542544"/>
                  <a:pt x="1135380" y="1394460"/>
                  <a:pt x="966216" y="1543812"/>
                </a:cubicBezTo>
                <a:cubicBezTo>
                  <a:pt x="797052" y="1693164"/>
                  <a:pt x="304800" y="1362456"/>
                  <a:pt x="152400" y="1187196"/>
                </a:cubicBezTo>
                <a:cubicBezTo>
                  <a:pt x="0" y="1011936"/>
                  <a:pt x="39624" y="693420"/>
                  <a:pt x="60960" y="501396"/>
                </a:cubicBezTo>
                <a:close/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97940" y="2100413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Q</a:t>
            </a:r>
          </a:p>
        </p:txBody>
      </p:sp>
      <p:sp>
        <p:nvSpPr>
          <p:cNvPr id="18" name="Oval 17"/>
          <p:cNvSpPr/>
          <p:nvPr/>
        </p:nvSpPr>
        <p:spPr>
          <a:xfrm>
            <a:off x="4840940" y="1860145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088340" y="3231745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393140" y="1707745"/>
            <a:ext cx="2286000" cy="2133600"/>
          </a:xfrm>
          <a:custGeom>
            <a:avLst/>
            <a:gdLst>
              <a:gd name="connsiteX0" fmla="*/ 60960 w 1281684"/>
              <a:gd name="connsiteY0" fmla="*/ 501396 h 1693164"/>
              <a:gd name="connsiteX1" fmla="*/ 280416 w 1281684"/>
              <a:gd name="connsiteY1" fmla="*/ 35052 h 1693164"/>
              <a:gd name="connsiteX2" fmla="*/ 1167384 w 1281684"/>
              <a:gd name="connsiteY2" fmla="*/ 291084 h 1693164"/>
              <a:gd name="connsiteX3" fmla="*/ 966216 w 1281684"/>
              <a:gd name="connsiteY3" fmla="*/ 1543812 h 1693164"/>
              <a:gd name="connsiteX4" fmla="*/ 152400 w 1281684"/>
              <a:gd name="connsiteY4" fmla="*/ 1187196 h 1693164"/>
              <a:gd name="connsiteX5" fmla="*/ 60960 w 1281684"/>
              <a:gd name="connsiteY5" fmla="*/ 501396 h 16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1684" h="1693164">
                <a:moveTo>
                  <a:pt x="60960" y="501396"/>
                </a:moveTo>
                <a:cubicBezTo>
                  <a:pt x="82296" y="309372"/>
                  <a:pt x="96012" y="70104"/>
                  <a:pt x="280416" y="35052"/>
                </a:cubicBezTo>
                <a:cubicBezTo>
                  <a:pt x="464820" y="0"/>
                  <a:pt x="1053084" y="39624"/>
                  <a:pt x="1167384" y="291084"/>
                </a:cubicBezTo>
                <a:cubicBezTo>
                  <a:pt x="1281684" y="542544"/>
                  <a:pt x="1135380" y="1394460"/>
                  <a:pt x="966216" y="1543812"/>
                </a:cubicBezTo>
                <a:cubicBezTo>
                  <a:pt x="797052" y="1693164"/>
                  <a:pt x="304800" y="1362456"/>
                  <a:pt x="152400" y="1187196"/>
                </a:cubicBezTo>
                <a:cubicBezTo>
                  <a:pt x="0" y="1011936"/>
                  <a:pt x="39624" y="693420"/>
                  <a:pt x="60960" y="501396"/>
                </a:cubicBezTo>
                <a:close/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4949310" y="1940034"/>
            <a:ext cx="201706" cy="41929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ine Callout 1 26"/>
          <p:cNvSpPr/>
          <p:nvPr/>
        </p:nvSpPr>
        <p:spPr>
          <a:xfrm>
            <a:off x="5961528" y="1523969"/>
            <a:ext cx="2268070" cy="451282"/>
          </a:xfrm>
          <a:prstGeom prst="borderCallout1">
            <a:avLst>
              <a:gd name="adj1" fmla="val 49479"/>
              <a:gd name="adj2" fmla="val -6372"/>
              <a:gd name="adj3" fmla="val 112500"/>
              <a:gd name="adj4" fmla="val -38333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radius = </a:t>
            </a:r>
            <a:r>
              <a:rPr lang="el-GR" dirty="0" smtClean="0">
                <a:solidFill>
                  <a:schemeClr val="bg1"/>
                </a:solidFill>
              </a:rPr>
              <a:t>ε</a:t>
            </a:r>
            <a:r>
              <a:rPr lang="en-US" dirty="0" smtClean="0">
                <a:solidFill>
                  <a:schemeClr val="bg1"/>
                </a:solidFill>
              </a:rPr>
              <a:t> · </a:t>
            </a:r>
            <a:r>
              <a:rPr lang="en-US" dirty="0" err="1" smtClean="0">
                <a:solidFill>
                  <a:schemeClr val="bg1"/>
                </a:solidFill>
              </a:rPr>
              <a:t>diam</a:t>
            </a:r>
            <a:r>
              <a:rPr lang="en-US" dirty="0" smtClean="0">
                <a:solidFill>
                  <a:schemeClr val="bg1"/>
                </a:solidFill>
              </a:rPr>
              <a:t>(Q)</a:t>
            </a:r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95829" y="1783985"/>
          <a:ext cx="8597159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8854"/>
                <a:gridCol w="2834426"/>
                <a:gridCol w="3473879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Interna</a:t>
                      </a:r>
                      <a:r>
                        <a:rPr lang="en-US" sz="2400" baseline="0" dirty="0" smtClean="0"/>
                        <a:t>l memory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External memory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1D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O(log(</a:t>
                      </a:r>
                      <a:r>
                        <a:rPr lang="en-US" sz="2400" i="1" dirty="0" smtClean="0"/>
                        <a:t>N</a:t>
                      </a:r>
                      <a:r>
                        <a:rPr lang="en-US" sz="2400" dirty="0" smtClean="0"/>
                        <a:t>) +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k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O(</a:t>
                      </a:r>
                      <a:r>
                        <a:rPr lang="en-US" sz="2400" dirty="0" err="1" smtClean="0"/>
                        <a:t>log</a:t>
                      </a:r>
                      <a:r>
                        <a:rPr lang="en-US" sz="2400" i="1" baseline="-25000" dirty="0" err="1" smtClean="0"/>
                        <a:t>B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N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) + </a:t>
                      </a:r>
                      <a:r>
                        <a:rPr lang="en-US" sz="2400" i="1" dirty="0" smtClean="0"/>
                        <a:t>k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2D: half</a:t>
                      </a:r>
                      <a:r>
                        <a:rPr lang="en-US" sz="2200" baseline="0" dirty="0" smtClean="0"/>
                        <a:t> planes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O(log(</a:t>
                      </a:r>
                      <a:r>
                        <a:rPr lang="en-US" sz="2400" i="1" dirty="0" smtClean="0"/>
                        <a:t>N</a:t>
                      </a:r>
                      <a:r>
                        <a:rPr lang="en-US" sz="2400" dirty="0" smtClean="0"/>
                        <a:t>) +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k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O(</a:t>
                      </a:r>
                      <a:r>
                        <a:rPr lang="en-US" sz="2400" dirty="0" err="1" smtClean="0"/>
                        <a:t>log</a:t>
                      </a:r>
                      <a:r>
                        <a:rPr lang="en-US" sz="2400" i="1" baseline="-25000" dirty="0" err="1" smtClean="0"/>
                        <a:t>B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N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) + </a:t>
                      </a:r>
                      <a:r>
                        <a:rPr lang="en-US" sz="2400" i="1" dirty="0" smtClean="0"/>
                        <a:t>k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i="1" dirty="0" smtClean="0"/>
                        <a:t>B</a:t>
                      </a:r>
                      <a:r>
                        <a:rPr lang="en-US" sz="2400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2D: orthogonal</a:t>
                      </a:r>
                      <a:r>
                        <a:rPr lang="en-US" sz="2200" baseline="0" dirty="0" smtClean="0"/>
                        <a:t> rectangles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O(</a:t>
                      </a:r>
                      <a:r>
                        <a:rPr lang="en-US" sz="2400" i="1" dirty="0" smtClean="0"/>
                        <a:t>N</a:t>
                      </a:r>
                      <a:r>
                        <a:rPr lang="el-GR" sz="2400" i="0" baseline="30000" dirty="0" smtClean="0"/>
                        <a:t>ε</a:t>
                      </a:r>
                      <a:r>
                        <a:rPr lang="en-US" sz="2400" dirty="0" smtClean="0"/>
                        <a:t> +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k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O((</a:t>
                      </a:r>
                      <a:r>
                        <a:rPr lang="en-US" sz="2400" i="1" dirty="0" smtClean="0"/>
                        <a:t>N/B</a:t>
                      </a:r>
                      <a:r>
                        <a:rPr lang="en-US" sz="2400" i="0" dirty="0" smtClean="0"/>
                        <a:t>)</a:t>
                      </a:r>
                      <a:r>
                        <a:rPr lang="el-GR" sz="2400" i="0" baseline="30000" dirty="0" smtClean="0"/>
                        <a:t>ε</a:t>
                      </a:r>
                      <a:r>
                        <a:rPr lang="en-US" sz="2400" dirty="0" smtClean="0"/>
                        <a:t> +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k/B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2D: </a:t>
                      </a:r>
                      <a:r>
                        <a:rPr lang="en-US" sz="2200" dirty="0" err="1" smtClean="0"/>
                        <a:t>kd</a:t>
                      </a:r>
                      <a:r>
                        <a:rPr lang="en-US" sz="2200" dirty="0" smtClean="0"/>
                        <a:t>-trees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O(</a:t>
                      </a:r>
                      <a:r>
                        <a:rPr lang="en-US" sz="2400" i="1" dirty="0" smtClean="0"/>
                        <a:t>N</a:t>
                      </a:r>
                      <a:r>
                        <a:rPr lang="en-US" sz="2400" i="0" baseline="30000" dirty="0" smtClean="0"/>
                        <a:t>½</a:t>
                      </a:r>
                      <a:r>
                        <a:rPr lang="en-US" sz="2400" dirty="0" smtClean="0"/>
                        <a:t> +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k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O((</a:t>
                      </a:r>
                      <a:r>
                        <a:rPr lang="en-US" sz="2400" i="1" dirty="0" smtClean="0"/>
                        <a:t>N/B</a:t>
                      </a:r>
                      <a:r>
                        <a:rPr lang="en-US" sz="2400" i="0" dirty="0" smtClean="0"/>
                        <a:t>)</a:t>
                      </a:r>
                      <a:r>
                        <a:rPr lang="en-US" sz="2400" i="0" baseline="30000" dirty="0" smtClean="0"/>
                        <a:t>½</a:t>
                      </a:r>
                      <a:r>
                        <a:rPr lang="en-US" sz="2400" dirty="0" smtClean="0"/>
                        <a:t> +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i="1" baseline="0" dirty="0" smtClean="0"/>
                        <a:t>k/B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2D:</a:t>
                      </a:r>
                      <a:r>
                        <a:rPr lang="en-US" sz="2200" baseline="0" dirty="0" smtClean="0"/>
                        <a:t> approximate range searching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O(log(</a:t>
                      </a:r>
                      <a:r>
                        <a:rPr lang="en-US" sz="2400" i="1" dirty="0" smtClean="0"/>
                        <a:t>N</a:t>
                      </a:r>
                      <a:r>
                        <a:rPr lang="en-US" sz="2400" dirty="0" smtClean="0"/>
                        <a:t>) </a:t>
                      </a:r>
                      <a:r>
                        <a:rPr lang="en-US" sz="2400" baseline="0" dirty="0" smtClean="0"/>
                        <a:t>+ 1/</a:t>
                      </a:r>
                      <a:r>
                        <a:rPr lang="el-GR" sz="2400" baseline="0" dirty="0" smtClean="0"/>
                        <a:t>ε</a:t>
                      </a:r>
                      <a:r>
                        <a:rPr lang="en-US" sz="2400" baseline="0" dirty="0" smtClean="0"/>
                        <a:t> + </a:t>
                      </a:r>
                      <a:r>
                        <a:rPr lang="en-US" sz="2400" i="1" baseline="0" dirty="0" err="1" smtClean="0"/>
                        <a:t>k</a:t>
                      </a:r>
                      <a:r>
                        <a:rPr lang="en-US" sz="2400" baseline="-25000" dirty="0" err="1" smtClean="0"/>
                        <a:t>ε</a:t>
                      </a:r>
                      <a:r>
                        <a:rPr lang="en-US" sz="2400" i="0" baseline="0" dirty="0" smtClean="0"/>
                        <a:t>)</a:t>
                      </a:r>
                      <a:endParaRPr lang="en-US" sz="2400" i="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O(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en-US" sz="2400" i="1" baseline="-25000" dirty="0" err="1" smtClean="0">
                          <a:solidFill>
                            <a:srgbClr val="C00000"/>
                          </a:solidFill>
                        </a:rPr>
                        <a:t>B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en-US" sz="2400" i="1" dirty="0" smtClean="0">
                          <a:solidFill>
                            <a:srgbClr val="C00000"/>
                          </a:solidFill>
                        </a:rPr>
                        <a:t>N/B</a:t>
                      </a:r>
                      <a:r>
                        <a:rPr lang="en-US" sz="2400" i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 + 1/</a:t>
                      </a:r>
                      <a:r>
                        <a:rPr lang="el-GR" sz="2400" baseline="0" dirty="0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 + </a:t>
                      </a:r>
                      <a:r>
                        <a:rPr lang="en-US" sz="2400" i="1" baseline="0" dirty="0" err="1" smtClean="0">
                          <a:solidFill>
                            <a:srgbClr val="C00000"/>
                          </a:solidFill>
                        </a:rPr>
                        <a:t>k</a:t>
                      </a:r>
                      <a:r>
                        <a:rPr lang="en-US" sz="2400" baseline="-25000" dirty="0" err="1" smtClean="0">
                          <a:solidFill>
                            <a:srgbClr val="C00000"/>
                          </a:solidFill>
                        </a:rPr>
                        <a:t>ε</a:t>
                      </a:r>
                      <a:r>
                        <a:rPr lang="en-US" sz="2400" i="1" dirty="0" smtClean="0">
                          <a:solidFill>
                            <a:srgbClr val="C00000"/>
                          </a:solidFill>
                        </a:rPr>
                        <a:t>/B</a:t>
                      </a:r>
                      <a:r>
                        <a:rPr lang="en-US" sz="2400" i="0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en-US" sz="2400" i="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Externalization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29549" y="5414691"/>
            <a:ext cx="7123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Query bounds of linear structures in internal/external memory</a:t>
            </a:r>
            <a:endParaRPr lang="en-US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0" y="4495800"/>
            <a:ext cx="331694" cy="18825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476576" y="4823002"/>
            <a:ext cx="1322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previously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Rounded Rectangle 216"/>
          <p:cNvSpPr/>
          <p:nvPr/>
        </p:nvSpPr>
        <p:spPr>
          <a:xfrm>
            <a:off x="2209800" y="1600200"/>
            <a:ext cx="838200" cy="381000"/>
          </a:xfrm>
          <a:prstGeom prst="round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ounded Rectangle 215"/>
          <p:cNvSpPr/>
          <p:nvPr/>
        </p:nvSpPr>
        <p:spPr>
          <a:xfrm>
            <a:off x="3124200" y="2286000"/>
            <a:ext cx="1600200" cy="990600"/>
          </a:xfrm>
          <a:prstGeom prst="round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ounded Rectangle 214"/>
          <p:cNvSpPr/>
          <p:nvPr/>
        </p:nvSpPr>
        <p:spPr>
          <a:xfrm>
            <a:off x="685800" y="2286000"/>
            <a:ext cx="1600200" cy="990600"/>
          </a:xfrm>
          <a:prstGeom prst="round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ounded Rectangle 210"/>
          <p:cNvSpPr/>
          <p:nvPr/>
        </p:nvSpPr>
        <p:spPr>
          <a:xfrm>
            <a:off x="4518212" y="3352801"/>
            <a:ext cx="600637" cy="838200"/>
          </a:xfrm>
          <a:prstGeom prst="round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ounded Rectangle 211"/>
          <p:cNvSpPr/>
          <p:nvPr/>
        </p:nvSpPr>
        <p:spPr>
          <a:xfrm>
            <a:off x="3926541" y="3352801"/>
            <a:ext cx="600635" cy="838200"/>
          </a:xfrm>
          <a:prstGeom prst="round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ounded Rectangle 212"/>
          <p:cNvSpPr/>
          <p:nvPr/>
        </p:nvSpPr>
        <p:spPr>
          <a:xfrm>
            <a:off x="3316941" y="3352801"/>
            <a:ext cx="600637" cy="838200"/>
          </a:xfrm>
          <a:prstGeom prst="round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ounded Rectangle 213"/>
          <p:cNvSpPr/>
          <p:nvPr/>
        </p:nvSpPr>
        <p:spPr>
          <a:xfrm>
            <a:off x="2716305" y="3352801"/>
            <a:ext cx="600635" cy="838200"/>
          </a:xfrm>
          <a:prstGeom prst="round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ounded Rectangle 206"/>
          <p:cNvSpPr/>
          <p:nvPr/>
        </p:nvSpPr>
        <p:spPr>
          <a:xfrm>
            <a:off x="2079812" y="3352800"/>
            <a:ext cx="600637" cy="838200"/>
          </a:xfrm>
          <a:prstGeom prst="round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ounded Rectangle 207"/>
          <p:cNvSpPr/>
          <p:nvPr/>
        </p:nvSpPr>
        <p:spPr>
          <a:xfrm>
            <a:off x="1488141" y="3352800"/>
            <a:ext cx="600635" cy="838200"/>
          </a:xfrm>
          <a:prstGeom prst="round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ounded Rectangle 205"/>
          <p:cNvSpPr/>
          <p:nvPr/>
        </p:nvSpPr>
        <p:spPr>
          <a:xfrm>
            <a:off x="878541" y="3352800"/>
            <a:ext cx="600637" cy="838200"/>
          </a:xfrm>
          <a:prstGeom prst="round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ounded Rectangle 203"/>
          <p:cNvSpPr/>
          <p:nvPr/>
        </p:nvSpPr>
        <p:spPr>
          <a:xfrm>
            <a:off x="277905" y="3352800"/>
            <a:ext cx="600635" cy="838200"/>
          </a:xfrm>
          <a:prstGeom prst="round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86400" y="1676400"/>
            <a:ext cx="3276600" cy="396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Externalizing the kd-tree</a:t>
            </a:r>
            <a:endParaRPr lang="en-US" sz="4400" dirty="0"/>
          </a:p>
        </p:txBody>
      </p:sp>
      <p:sp>
        <p:nvSpPr>
          <p:cNvPr id="4" name="Oval 3"/>
          <p:cNvSpPr/>
          <p:nvPr/>
        </p:nvSpPr>
        <p:spPr>
          <a:xfrm>
            <a:off x="8686800" y="46482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77000" y="45720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153400" y="22860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610600" y="29718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72200" y="50292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29400" y="20574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324600" y="32766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172200" y="39624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553200" y="52578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610600" y="54102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248400" y="18288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382000" y="54864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943600" y="23622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010400" y="45720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stCxn id="15" idx="1"/>
            <a:endCxn id="15" idx="3"/>
          </p:cNvCxnSpPr>
          <p:nvPr/>
        </p:nvCxnSpPr>
        <p:spPr>
          <a:xfrm rot="10800000" flipH="1">
            <a:off x="5486400" y="3657600"/>
            <a:ext cx="3276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7391400" y="28956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620000" y="25146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924800" y="29718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6552406" y="2667000"/>
            <a:ext cx="1981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944394" y="4647406"/>
            <a:ext cx="1981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5486400" y="2589212"/>
            <a:ext cx="2057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7543800" y="2819400"/>
            <a:ext cx="1219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5943600" y="2133600"/>
            <a:ext cx="914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 flipH="1" flipV="1">
            <a:off x="6325394" y="3123406"/>
            <a:ext cx="1066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486400" y="2133600"/>
            <a:ext cx="914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7277100" y="2247900"/>
            <a:ext cx="1143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7811294" y="3237706"/>
            <a:ext cx="838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5486400" y="4800600"/>
            <a:ext cx="1447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5753100" y="4229100"/>
            <a:ext cx="1143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5982494" y="5218906"/>
            <a:ext cx="838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>
            <a:off x="6934200" y="4953000"/>
            <a:ext cx="1828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7200900" y="4305300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8192294" y="5295106"/>
            <a:ext cx="685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2514600" y="16764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1295400" y="23622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810000" y="23622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>
            <a:stCxn id="77" idx="5"/>
            <a:endCxn id="79" idx="1"/>
          </p:cNvCxnSpPr>
          <p:nvPr/>
        </p:nvCxnSpPr>
        <p:spPr>
          <a:xfrm rot="16200000" flipH="1">
            <a:off x="3014522" y="1566722"/>
            <a:ext cx="524156" cy="11337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7" idx="3"/>
            <a:endCxn id="78" idx="7"/>
          </p:cNvCxnSpPr>
          <p:nvPr/>
        </p:nvCxnSpPr>
        <p:spPr>
          <a:xfrm rot="5400000">
            <a:off x="1757222" y="1604822"/>
            <a:ext cx="524156" cy="10575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78" idx="3"/>
            <a:endCxn id="121" idx="0"/>
          </p:cNvCxnSpPr>
          <p:nvPr/>
        </p:nvCxnSpPr>
        <p:spPr>
          <a:xfrm rot="5400000">
            <a:off x="895350" y="2538272"/>
            <a:ext cx="414478" cy="4525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78" idx="5"/>
            <a:endCxn id="155" idx="0"/>
          </p:cNvCxnSpPr>
          <p:nvPr/>
        </p:nvCxnSpPr>
        <p:spPr>
          <a:xfrm rot="16200000" flipH="1">
            <a:off x="1585772" y="2462072"/>
            <a:ext cx="414478" cy="604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79" idx="3"/>
            <a:endCxn id="168" idx="0"/>
          </p:cNvCxnSpPr>
          <p:nvPr/>
        </p:nvCxnSpPr>
        <p:spPr>
          <a:xfrm rot="5400000">
            <a:off x="3371850" y="2500172"/>
            <a:ext cx="414478" cy="5287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79" idx="5"/>
            <a:endCxn id="181" idx="0"/>
          </p:cNvCxnSpPr>
          <p:nvPr/>
        </p:nvCxnSpPr>
        <p:spPr>
          <a:xfrm rot="16200000" flipH="1">
            <a:off x="4062272" y="2500172"/>
            <a:ext cx="414478" cy="5287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/>
          <p:nvPr/>
        </p:nvSpPr>
        <p:spPr>
          <a:xfrm>
            <a:off x="762000" y="29718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457200" y="34290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1066800" y="34290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>
            <a:stCxn id="121" idx="5"/>
            <a:endCxn id="123" idx="0"/>
          </p:cNvCxnSpPr>
          <p:nvPr/>
        </p:nvCxnSpPr>
        <p:spPr>
          <a:xfrm rot="16200000" flipH="1">
            <a:off x="938072" y="3185972"/>
            <a:ext cx="262078" cy="223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21" idx="3"/>
            <a:endCxn id="122" idx="0"/>
          </p:cNvCxnSpPr>
          <p:nvPr/>
        </p:nvCxnSpPr>
        <p:spPr>
          <a:xfrm rot="5400000">
            <a:off x="552450" y="3185972"/>
            <a:ext cx="262078" cy="223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22" idx="3"/>
            <a:endCxn id="130" idx="0"/>
          </p:cNvCxnSpPr>
          <p:nvPr/>
        </p:nvCxnSpPr>
        <p:spPr>
          <a:xfrm rot="5400000">
            <a:off x="323850" y="3719372"/>
            <a:ext cx="262078" cy="715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22" idx="5"/>
            <a:endCxn id="131" idx="0"/>
          </p:cNvCxnSpPr>
          <p:nvPr/>
        </p:nvCxnSpPr>
        <p:spPr>
          <a:xfrm rot="16200000" flipH="1">
            <a:off x="557072" y="3719372"/>
            <a:ext cx="262078" cy="715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23" idx="3"/>
            <a:endCxn id="132" idx="0"/>
          </p:cNvCxnSpPr>
          <p:nvPr/>
        </p:nvCxnSpPr>
        <p:spPr>
          <a:xfrm rot="5400000">
            <a:off x="933450" y="3719372"/>
            <a:ext cx="262078" cy="715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23" idx="5"/>
            <a:endCxn id="133" idx="0"/>
          </p:cNvCxnSpPr>
          <p:nvPr/>
        </p:nvCxnSpPr>
        <p:spPr>
          <a:xfrm rot="16200000" flipH="1">
            <a:off x="1166672" y="3719372"/>
            <a:ext cx="262078" cy="715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Oval 129"/>
          <p:cNvSpPr/>
          <p:nvPr/>
        </p:nvSpPr>
        <p:spPr>
          <a:xfrm>
            <a:off x="304800" y="38862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609600" y="38862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914400" y="38862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1219200" y="38862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1981200" y="29718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1676400" y="34290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2286000" y="34290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>
            <a:stCxn id="155" idx="5"/>
            <a:endCxn id="157" idx="0"/>
          </p:cNvCxnSpPr>
          <p:nvPr/>
        </p:nvCxnSpPr>
        <p:spPr>
          <a:xfrm rot="16200000" flipH="1">
            <a:off x="2157272" y="3185972"/>
            <a:ext cx="262078" cy="223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5" idx="3"/>
            <a:endCxn id="156" idx="0"/>
          </p:cNvCxnSpPr>
          <p:nvPr/>
        </p:nvCxnSpPr>
        <p:spPr>
          <a:xfrm rot="5400000">
            <a:off x="1771650" y="3185972"/>
            <a:ext cx="262078" cy="223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6" idx="3"/>
            <a:endCxn id="164" idx="0"/>
          </p:cNvCxnSpPr>
          <p:nvPr/>
        </p:nvCxnSpPr>
        <p:spPr>
          <a:xfrm rot="5400000">
            <a:off x="1543050" y="3719372"/>
            <a:ext cx="262078" cy="715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6" idx="5"/>
            <a:endCxn id="165" idx="0"/>
          </p:cNvCxnSpPr>
          <p:nvPr/>
        </p:nvCxnSpPr>
        <p:spPr>
          <a:xfrm rot="16200000" flipH="1">
            <a:off x="1776272" y="3719372"/>
            <a:ext cx="262078" cy="715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57" idx="3"/>
            <a:endCxn id="166" idx="0"/>
          </p:cNvCxnSpPr>
          <p:nvPr/>
        </p:nvCxnSpPr>
        <p:spPr>
          <a:xfrm rot="5400000">
            <a:off x="2152650" y="3719372"/>
            <a:ext cx="262078" cy="715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57" idx="5"/>
            <a:endCxn id="167" idx="0"/>
          </p:cNvCxnSpPr>
          <p:nvPr/>
        </p:nvCxnSpPr>
        <p:spPr>
          <a:xfrm rot="16200000" flipH="1">
            <a:off x="2385872" y="3719372"/>
            <a:ext cx="262078" cy="715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Oval 163"/>
          <p:cNvSpPr/>
          <p:nvPr/>
        </p:nvSpPr>
        <p:spPr>
          <a:xfrm>
            <a:off x="1524000" y="38862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1828800" y="38862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2133600" y="38862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2438400" y="38862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200400" y="29718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2895600" y="34290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3505200" y="34290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1" name="Straight Connector 170"/>
          <p:cNvCxnSpPr>
            <a:stCxn id="168" idx="5"/>
            <a:endCxn id="170" idx="0"/>
          </p:cNvCxnSpPr>
          <p:nvPr/>
        </p:nvCxnSpPr>
        <p:spPr>
          <a:xfrm rot="16200000" flipH="1">
            <a:off x="3376472" y="3185972"/>
            <a:ext cx="262078" cy="223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168" idx="3"/>
            <a:endCxn id="169" idx="0"/>
          </p:cNvCxnSpPr>
          <p:nvPr/>
        </p:nvCxnSpPr>
        <p:spPr>
          <a:xfrm rot="5400000">
            <a:off x="2990850" y="3185972"/>
            <a:ext cx="262078" cy="223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69" idx="3"/>
            <a:endCxn id="177" idx="0"/>
          </p:cNvCxnSpPr>
          <p:nvPr/>
        </p:nvCxnSpPr>
        <p:spPr>
          <a:xfrm rot="5400000">
            <a:off x="2762250" y="3719372"/>
            <a:ext cx="262078" cy="715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69" idx="5"/>
            <a:endCxn id="178" idx="0"/>
          </p:cNvCxnSpPr>
          <p:nvPr/>
        </p:nvCxnSpPr>
        <p:spPr>
          <a:xfrm rot="16200000" flipH="1">
            <a:off x="2995472" y="3719372"/>
            <a:ext cx="262078" cy="715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70" idx="3"/>
            <a:endCxn id="179" idx="0"/>
          </p:cNvCxnSpPr>
          <p:nvPr/>
        </p:nvCxnSpPr>
        <p:spPr>
          <a:xfrm rot="5400000">
            <a:off x="3371850" y="3719372"/>
            <a:ext cx="262078" cy="715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0" idx="5"/>
            <a:endCxn id="180" idx="0"/>
          </p:cNvCxnSpPr>
          <p:nvPr/>
        </p:nvCxnSpPr>
        <p:spPr>
          <a:xfrm rot="16200000" flipH="1">
            <a:off x="3605072" y="3719372"/>
            <a:ext cx="262078" cy="715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Oval 176"/>
          <p:cNvSpPr/>
          <p:nvPr/>
        </p:nvSpPr>
        <p:spPr>
          <a:xfrm>
            <a:off x="2743200" y="38862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3048000" y="38862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352800" y="38862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3657600" y="38862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4419600" y="29718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4114800" y="34290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4724400" y="34290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4" name="Straight Connector 183"/>
          <p:cNvCxnSpPr>
            <a:stCxn id="181" idx="5"/>
            <a:endCxn id="183" idx="0"/>
          </p:cNvCxnSpPr>
          <p:nvPr/>
        </p:nvCxnSpPr>
        <p:spPr>
          <a:xfrm rot="16200000" flipH="1">
            <a:off x="4595672" y="3185972"/>
            <a:ext cx="262078" cy="223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stCxn id="181" idx="3"/>
            <a:endCxn id="182" idx="0"/>
          </p:cNvCxnSpPr>
          <p:nvPr/>
        </p:nvCxnSpPr>
        <p:spPr>
          <a:xfrm rot="5400000">
            <a:off x="4210050" y="3185972"/>
            <a:ext cx="262078" cy="223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stCxn id="182" idx="3"/>
            <a:endCxn id="190" idx="0"/>
          </p:cNvCxnSpPr>
          <p:nvPr/>
        </p:nvCxnSpPr>
        <p:spPr>
          <a:xfrm rot="5400000">
            <a:off x="3981450" y="3719372"/>
            <a:ext cx="262078" cy="715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stCxn id="182" idx="5"/>
            <a:endCxn id="191" idx="0"/>
          </p:cNvCxnSpPr>
          <p:nvPr/>
        </p:nvCxnSpPr>
        <p:spPr>
          <a:xfrm rot="16200000" flipH="1">
            <a:off x="4214672" y="3719372"/>
            <a:ext cx="262078" cy="715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stCxn id="183" idx="3"/>
            <a:endCxn id="192" idx="0"/>
          </p:cNvCxnSpPr>
          <p:nvPr/>
        </p:nvCxnSpPr>
        <p:spPr>
          <a:xfrm rot="5400000">
            <a:off x="4591050" y="3719372"/>
            <a:ext cx="262078" cy="715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>
            <a:stCxn id="183" idx="5"/>
            <a:endCxn id="193" idx="0"/>
          </p:cNvCxnSpPr>
          <p:nvPr/>
        </p:nvCxnSpPr>
        <p:spPr>
          <a:xfrm rot="16200000" flipH="1">
            <a:off x="4824272" y="3719372"/>
            <a:ext cx="262078" cy="715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Oval 189"/>
          <p:cNvSpPr/>
          <p:nvPr/>
        </p:nvSpPr>
        <p:spPr>
          <a:xfrm>
            <a:off x="3962400" y="38862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4267200" y="38862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4572000" y="38862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4876800" y="38862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TextBox 221"/>
          <p:cNvSpPr txBox="1"/>
          <p:nvPr/>
        </p:nvSpPr>
        <p:spPr>
          <a:xfrm>
            <a:off x="2133600" y="4353580"/>
            <a:ext cx="966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B</a:t>
            </a:r>
            <a:r>
              <a:rPr lang="en-US" sz="2800" dirty="0" smtClean="0"/>
              <a:t> = 3</a:t>
            </a:r>
            <a:endParaRPr lang="en-US" sz="2800" dirty="0"/>
          </a:p>
        </p:txBody>
      </p:sp>
      <p:sp>
        <p:nvSpPr>
          <p:cNvPr id="225" name="TextBox 224"/>
          <p:cNvSpPr txBox="1"/>
          <p:nvPr/>
        </p:nvSpPr>
        <p:spPr>
          <a:xfrm>
            <a:off x="304800" y="4953000"/>
            <a:ext cx="48205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Internal memory: O(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½</a:t>
            </a:r>
            <a:r>
              <a:rPr lang="en-US" sz="2400" dirty="0" smtClean="0"/>
              <a:t> + </a:t>
            </a:r>
            <a:r>
              <a:rPr lang="en-US" sz="2400" i="1" dirty="0" smtClean="0"/>
              <a:t>k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External memory: O((</a:t>
            </a:r>
            <a:r>
              <a:rPr lang="en-US" sz="2400" i="1" dirty="0" smtClean="0"/>
              <a:t>N/B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½</a:t>
            </a:r>
            <a:r>
              <a:rPr lang="en-US" sz="2400" dirty="0" smtClean="0"/>
              <a:t> + </a:t>
            </a:r>
            <a:r>
              <a:rPr lang="en-US" sz="2400" i="1" dirty="0" smtClean="0"/>
              <a:t>k/B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for orthogonal rectangle ranges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0" animBg="1"/>
      <p:bldP spid="216" grpId="0" animBg="1"/>
      <p:bldP spid="215" grpId="0" animBg="1"/>
      <p:bldP spid="211" grpId="0" animBg="1"/>
      <p:bldP spid="212" grpId="0" animBg="1"/>
      <p:bldP spid="213" grpId="0" animBg="1"/>
      <p:bldP spid="214" grpId="0" animBg="1"/>
      <p:bldP spid="207" grpId="0" animBg="1"/>
      <p:bldP spid="208" grpId="0" animBg="1"/>
      <p:bldP spid="206" grpId="0" animBg="1"/>
      <p:bldP spid="204" grpId="0" animBg="1"/>
      <p:bldP spid="78" grpId="0" animBg="1"/>
      <p:bldP spid="79" grpId="0" animBg="1"/>
      <p:bldP spid="121" grpId="0" animBg="1"/>
      <p:bldP spid="122" grpId="0" animBg="1"/>
      <p:bldP spid="123" grpId="0" animBg="1"/>
      <p:bldP spid="130" grpId="0" animBg="1"/>
      <p:bldP spid="131" grpId="0" animBg="1"/>
      <p:bldP spid="132" grpId="0" animBg="1"/>
      <p:bldP spid="133" grpId="0" animBg="1"/>
      <p:bldP spid="155" grpId="0" animBg="1"/>
      <p:bldP spid="156" grpId="0" animBg="1"/>
      <p:bldP spid="157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90" grpId="0" animBg="1"/>
      <p:bldP spid="191" grpId="0" animBg="1"/>
      <p:bldP spid="192" grpId="0" animBg="1"/>
      <p:bldP spid="193" grpId="0" animBg="1"/>
      <p:bldP spid="222" grpId="0"/>
      <p:bldP spid="2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486400" y="1676400"/>
            <a:ext cx="3276600" cy="396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4724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 space-partitioning scheme</a:t>
            </a:r>
          </a:p>
          <a:p>
            <a:pPr lvl="1"/>
            <a:r>
              <a:rPr lang="en-US" dirty="0" smtClean="0"/>
              <a:t>Similar to </a:t>
            </a:r>
            <a:r>
              <a:rPr lang="en-US" dirty="0" err="1" smtClean="0"/>
              <a:t>kd</a:t>
            </a:r>
            <a:r>
              <a:rPr lang="en-US" dirty="0" smtClean="0"/>
              <a:t>-tree</a:t>
            </a:r>
          </a:p>
          <a:p>
            <a:pPr lvl="1"/>
            <a:r>
              <a:rPr lang="en-US" dirty="0" smtClean="0"/>
              <a:t>But also use diagonal cuts</a:t>
            </a:r>
          </a:p>
          <a:p>
            <a:r>
              <a:rPr lang="en-US" dirty="0" smtClean="0"/>
              <a:t>All cells are convex and fat</a:t>
            </a:r>
          </a:p>
          <a:p>
            <a:pPr lvl="1"/>
            <a:r>
              <a:rPr lang="en-US" dirty="0" smtClean="0"/>
              <a:t>Some cuts have to be unbalanced</a:t>
            </a:r>
          </a:p>
          <a:p>
            <a:pPr lvl="1"/>
            <a:r>
              <a:rPr lang="en-US" dirty="0" smtClean="0"/>
              <a:t>But no two consecutive unbalanced cuts</a:t>
            </a:r>
          </a:p>
          <a:p>
            <a:pPr lvl="1"/>
            <a:r>
              <a:rPr lang="en-US" dirty="0" smtClean="0"/>
              <a:t>Height: O(log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Query range intersects  O(log(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i="1" dirty="0" smtClean="0"/>
              <a:t> + </a:t>
            </a:r>
            <a:r>
              <a:rPr lang="en-US" dirty="0" smtClean="0"/>
              <a:t>1/</a:t>
            </a:r>
            <a:r>
              <a:rPr lang="el-GR" dirty="0" smtClean="0"/>
              <a:t>ε</a:t>
            </a:r>
            <a:r>
              <a:rPr lang="en-US" i="1" dirty="0" smtClean="0"/>
              <a:t> + k</a:t>
            </a:r>
            <a:r>
              <a:rPr lang="el-GR" baseline="-25000" dirty="0" smtClean="0"/>
              <a:t>ε</a:t>
            </a:r>
            <a:r>
              <a:rPr lang="en-US" dirty="0" smtClean="0"/>
              <a:t>) cells</a:t>
            </a:r>
            <a:br>
              <a:rPr lang="en-US" dirty="0" smtClean="0"/>
            </a:br>
            <a:r>
              <a:rPr lang="en-US" dirty="0" smtClean="0"/>
              <a:t>(any convex range)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The BAR-Tree </a:t>
            </a:r>
            <a:r>
              <a:rPr sz="2400" smtClean="0"/>
              <a:t>[Duncan et al. 2001]</a:t>
            </a:r>
            <a:endParaRPr lang="en-US" sz="4400" dirty="0"/>
          </a:p>
        </p:txBody>
      </p:sp>
      <p:sp>
        <p:nvSpPr>
          <p:cNvPr id="4" name="Oval 3"/>
          <p:cNvSpPr/>
          <p:nvPr/>
        </p:nvSpPr>
        <p:spPr>
          <a:xfrm>
            <a:off x="8686800" y="46482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0" y="35052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610600" y="48768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153400" y="22860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610600" y="44958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610600" y="29718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848600" y="43434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29400" y="20574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610600" y="52578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458200" y="51054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458200" y="53340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610600" y="54102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248400" y="18288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382000" y="54864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943600" y="23622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534400" y="54864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6019800" y="1676400"/>
            <a:ext cx="2743200" cy="2743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7543800" y="28956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620000" y="25146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924800" y="2971800"/>
            <a:ext cx="76200" cy="7620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 rot="5400000" flipH="1" flipV="1">
            <a:off x="8077200" y="4953000"/>
            <a:ext cx="685800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211094" y="4380706"/>
            <a:ext cx="2514600" cy="158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>
            <a:off x="7467600" y="4800600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74"/>
          <p:cNvSpPr/>
          <p:nvPr/>
        </p:nvSpPr>
        <p:spPr>
          <a:xfrm>
            <a:off x="6844552" y="3684494"/>
            <a:ext cx="1308848" cy="1577788"/>
          </a:xfrm>
          <a:custGeom>
            <a:avLst/>
            <a:gdLst>
              <a:gd name="connsiteX0" fmla="*/ 0 w 1308848"/>
              <a:gd name="connsiteY0" fmla="*/ 493059 h 1577788"/>
              <a:gd name="connsiteX1" fmla="*/ 358589 w 1308848"/>
              <a:gd name="connsiteY1" fmla="*/ 0 h 1577788"/>
              <a:gd name="connsiteX2" fmla="*/ 1308848 w 1308848"/>
              <a:gd name="connsiteY2" fmla="*/ 1577788 h 1577788"/>
              <a:gd name="connsiteX3" fmla="*/ 107577 w 1308848"/>
              <a:gd name="connsiteY3" fmla="*/ 1577788 h 1577788"/>
              <a:gd name="connsiteX4" fmla="*/ 0 w 1308848"/>
              <a:gd name="connsiteY4" fmla="*/ 493059 h 1577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8848" h="1577788">
                <a:moveTo>
                  <a:pt x="0" y="493059"/>
                </a:moveTo>
                <a:lnTo>
                  <a:pt x="358589" y="0"/>
                </a:lnTo>
                <a:lnTo>
                  <a:pt x="1308848" y="1577788"/>
                </a:lnTo>
                <a:lnTo>
                  <a:pt x="107577" y="1577788"/>
                </a:lnTo>
                <a:lnTo>
                  <a:pt x="0" y="493059"/>
                </a:lnTo>
                <a:close/>
              </a:path>
            </a:pathLst>
          </a:cu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Isosceles Triangle 93"/>
          <p:cNvSpPr/>
          <p:nvPr/>
        </p:nvSpPr>
        <p:spPr>
          <a:xfrm>
            <a:off x="5029200" y="3276600"/>
            <a:ext cx="304800" cy="381000"/>
          </a:xfrm>
          <a:prstGeom prst="triangle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5029200" y="2693894"/>
            <a:ext cx="2133600" cy="1497106"/>
          </a:xfrm>
          <a:custGeom>
            <a:avLst/>
            <a:gdLst>
              <a:gd name="connsiteX0" fmla="*/ 0 w 2187389"/>
              <a:gd name="connsiteY0" fmla="*/ 1138517 h 1497106"/>
              <a:gd name="connsiteX1" fmla="*/ 0 w 2187389"/>
              <a:gd name="connsiteY1" fmla="*/ 1461247 h 1497106"/>
              <a:gd name="connsiteX2" fmla="*/ 1721224 w 2187389"/>
              <a:gd name="connsiteY2" fmla="*/ 1497106 h 1497106"/>
              <a:gd name="connsiteX3" fmla="*/ 2187389 w 2187389"/>
              <a:gd name="connsiteY3" fmla="*/ 851647 h 1497106"/>
              <a:gd name="connsiteX4" fmla="*/ 1255059 w 2187389"/>
              <a:gd name="connsiteY4" fmla="*/ 0 h 1497106"/>
              <a:gd name="connsiteX5" fmla="*/ 0 w 2187389"/>
              <a:gd name="connsiteY5" fmla="*/ 1138517 h 1497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7389" h="1497106">
                <a:moveTo>
                  <a:pt x="0" y="1138517"/>
                </a:moveTo>
                <a:lnTo>
                  <a:pt x="0" y="1461247"/>
                </a:lnTo>
                <a:lnTo>
                  <a:pt x="1721224" y="1497106"/>
                </a:lnTo>
                <a:lnTo>
                  <a:pt x="2187389" y="851647"/>
                </a:lnTo>
                <a:lnTo>
                  <a:pt x="1255059" y="0"/>
                </a:lnTo>
                <a:lnTo>
                  <a:pt x="0" y="1138517"/>
                </a:lnTo>
                <a:close/>
              </a:path>
            </a:pathLst>
          </a:cu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190999" y="1524000"/>
            <a:ext cx="4572001" cy="2209800"/>
          </a:xfrm>
          <a:custGeom>
            <a:avLst/>
            <a:gdLst>
              <a:gd name="connsiteX0" fmla="*/ 0 w 4903694"/>
              <a:gd name="connsiteY0" fmla="*/ 62753 h 2241176"/>
              <a:gd name="connsiteX1" fmla="*/ 0 w 4903694"/>
              <a:gd name="connsiteY1" fmla="*/ 1658471 h 2241176"/>
              <a:gd name="connsiteX2" fmla="*/ 1515035 w 4903694"/>
              <a:gd name="connsiteY2" fmla="*/ 1658471 h 2241176"/>
              <a:gd name="connsiteX3" fmla="*/ 2294964 w 4903694"/>
              <a:gd name="connsiteY3" fmla="*/ 1030941 h 2241176"/>
              <a:gd name="connsiteX4" fmla="*/ 3648635 w 4903694"/>
              <a:gd name="connsiteY4" fmla="*/ 2241176 h 2241176"/>
              <a:gd name="connsiteX5" fmla="*/ 4903694 w 4903694"/>
              <a:gd name="connsiteY5" fmla="*/ 2241176 h 2241176"/>
              <a:gd name="connsiteX6" fmla="*/ 4903694 w 4903694"/>
              <a:gd name="connsiteY6" fmla="*/ 0 h 2241176"/>
              <a:gd name="connsiteX7" fmla="*/ 0 w 4903694"/>
              <a:gd name="connsiteY7" fmla="*/ 62753 h 2241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03694" h="2241176">
                <a:moveTo>
                  <a:pt x="0" y="62753"/>
                </a:moveTo>
                <a:lnTo>
                  <a:pt x="0" y="1658471"/>
                </a:lnTo>
                <a:lnTo>
                  <a:pt x="1515035" y="1658471"/>
                </a:lnTo>
                <a:lnTo>
                  <a:pt x="2294964" y="1030941"/>
                </a:lnTo>
                <a:lnTo>
                  <a:pt x="3648635" y="2241176"/>
                </a:lnTo>
                <a:lnTo>
                  <a:pt x="4903694" y="2241176"/>
                </a:lnTo>
                <a:lnTo>
                  <a:pt x="4903694" y="0"/>
                </a:lnTo>
                <a:lnTo>
                  <a:pt x="0" y="62753"/>
                </a:lnTo>
                <a:close/>
              </a:path>
            </a:pathLst>
          </a:cu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Content Placeholder 64"/>
          <p:cNvSpPr>
            <a:spLocks noGrp="1"/>
          </p:cNvSpPr>
          <p:nvPr>
            <p:ph idx="1"/>
          </p:nvPr>
        </p:nvSpPr>
        <p:spPr>
          <a:xfrm>
            <a:off x="457200" y="1524000"/>
            <a:ext cx="3733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Top-down blocking</a:t>
            </a:r>
          </a:p>
          <a:p>
            <a:r>
              <a:rPr lang="en-US" dirty="0" smtClean="0"/>
              <a:t>Rules for </a:t>
            </a:r>
            <a:r>
              <a:rPr lang="en-US" i="1" dirty="0" smtClean="0"/>
              <a:t>u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Check </a:t>
            </a:r>
            <a:r>
              <a:rPr lang="en-US" i="1" dirty="0" err="1" smtClean="0"/>
              <a:t>u</a:t>
            </a:r>
            <a:r>
              <a:rPr lang="en-US" dirty="0" err="1" smtClean="0"/>
              <a:t>’s</a:t>
            </a:r>
            <a:r>
              <a:rPr lang="en-US" dirty="0" smtClean="0"/>
              <a:t> two </a:t>
            </a:r>
            <a:r>
              <a:rPr lang="en-US" dirty="0" err="1" smtClean="0"/>
              <a:t>subtrees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dirty="0" smtClean="0"/>
              <a:t>1, </a:t>
            </a:r>
            <a:r>
              <a:rPr lang="en-US" i="1" dirty="0" smtClean="0"/>
              <a:t>T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Add </a:t>
            </a:r>
            <a:r>
              <a:rPr lang="en-US" i="1" dirty="0" smtClean="0"/>
              <a:t>u</a:t>
            </a:r>
            <a:r>
              <a:rPr lang="en-US" dirty="0" smtClean="0"/>
              <a:t> if both have</a:t>
            </a:r>
            <a:br>
              <a:rPr lang="en-US" dirty="0" smtClean="0"/>
            </a:br>
            <a:r>
              <a:rPr lang="en-US" dirty="0" smtClean="0"/>
              <a:t>≥ B/2 nodes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T</a:t>
            </a:r>
            <a:r>
              <a:rPr lang="en-US" dirty="0" smtClean="0"/>
              <a:t>1 small, check if entire </a:t>
            </a:r>
            <a:r>
              <a:rPr lang="en-US" i="1" dirty="0" smtClean="0"/>
              <a:t>T</a:t>
            </a:r>
            <a:r>
              <a:rPr lang="en-US" dirty="0" smtClean="0"/>
              <a:t>1 fits</a:t>
            </a:r>
          </a:p>
          <a:p>
            <a:pPr lvl="2"/>
            <a:r>
              <a:rPr lang="en-US" dirty="0" smtClean="0"/>
              <a:t>then add </a:t>
            </a:r>
            <a:r>
              <a:rPr lang="en-US" i="1" dirty="0" smtClean="0"/>
              <a:t>T</a:t>
            </a:r>
            <a:r>
              <a:rPr lang="en-US" dirty="0" smtClean="0"/>
              <a:t>1</a:t>
            </a:r>
          </a:p>
          <a:p>
            <a:pPr lvl="2"/>
            <a:r>
              <a:rPr lang="en-US" dirty="0" smtClean="0"/>
              <a:t>else do not add </a:t>
            </a:r>
            <a:r>
              <a:rPr lang="en-US" i="1" dirty="0" smtClean="0"/>
              <a:t>u</a:t>
            </a:r>
          </a:p>
          <a:p>
            <a:pPr lvl="1"/>
            <a:r>
              <a:rPr lang="en-US" dirty="0" smtClean="0"/>
              <a:t>Not possible for both </a:t>
            </a:r>
            <a:r>
              <a:rPr lang="en-US" i="1" dirty="0" smtClean="0"/>
              <a:t>T</a:t>
            </a:r>
            <a:r>
              <a:rPr lang="en-US" dirty="0" smtClean="0"/>
              <a:t>1 and </a:t>
            </a:r>
            <a:r>
              <a:rPr lang="en-US" i="1" dirty="0" smtClean="0"/>
              <a:t>T</a:t>
            </a:r>
            <a:r>
              <a:rPr lang="en-US" dirty="0" smtClean="0"/>
              <a:t>2 to be small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Blocking the BAR-Tree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791200" y="16764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72000" y="23622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86600" y="23622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4" idx="5"/>
            <a:endCxn id="6" idx="1"/>
          </p:cNvCxnSpPr>
          <p:nvPr/>
        </p:nvCxnSpPr>
        <p:spPr>
          <a:xfrm rot="16200000" flipH="1">
            <a:off x="6291122" y="1566722"/>
            <a:ext cx="524156" cy="11337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3"/>
            <a:endCxn id="5" idx="7"/>
          </p:cNvCxnSpPr>
          <p:nvPr/>
        </p:nvCxnSpPr>
        <p:spPr>
          <a:xfrm rot="5400000">
            <a:off x="5033822" y="1604822"/>
            <a:ext cx="524156" cy="10575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267200" y="28194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00600" y="28194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172200" y="28194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077200" y="28194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638800" y="33528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705600" y="33528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772400" y="33528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458200" y="33528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105400" y="38862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638800" y="38862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400800" y="38862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010400" y="38862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391400" y="44196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239000" y="49530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620000" y="4953000"/>
            <a:ext cx="228600" cy="228600"/>
          </a:xfrm>
          <a:prstGeom prst="ellipse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5" idx="3"/>
            <a:endCxn id="21" idx="0"/>
          </p:cNvCxnSpPr>
          <p:nvPr/>
        </p:nvCxnSpPr>
        <p:spPr>
          <a:xfrm rot="5400000">
            <a:off x="4362450" y="2576372"/>
            <a:ext cx="262078" cy="223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5"/>
            <a:endCxn id="22" idx="0"/>
          </p:cNvCxnSpPr>
          <p:nvPr/>
        </p:nvCxnSpPr>
        <p:spPr>
          <a:xfrm rot="16200000" flipH="1">
            <a:off x="4709972" y="2614472"/>
            <a:ext cx="262078" cy="1477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6" idx="3"/>
            <a:endCxn id="23" idx="7"/>
          </p:cNvCxnSpPr>
          <p:nvPr/>
        </p:nvCxnSpPr>
        <p:spPr>
          <a:xfrm rot="5400000">
            <a:off x="6595922" y="2328722"/>
            <a:ext cx="295556" cy="7527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6" idx="5"/>
            <a:endCxn id="24" idx="1"/>
          </p:cNvCxnSpPr>
          <p:nvPr/>
        </p:nvCxnSpPr>
        <p:spPr>
          <a:xfrm rot="16200000" flipH="1">
            <a:off x="7548422" y="2290622"/>
            <a:ext cx="295556" cy="828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3" idx="5"/>
            <a:endCxn id="26" idx="1"/>
          </p:cNvCxnSpPr>
          <p:nvPr/>
        </p:nvCxnSpPr>
        <p:spPr>
          <a:xfrm rot="16200000" flipH="1">
            <a:off x="6367322" y="3014522"/>
            <a:ext cx="371756" cy="3717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3" idx="3"/>
            <a:endCxn id="25" idx="7"/>
          </p:cNvCxnSpPr>
          <p:nvPr/>
        </p:nvCxnSpPr>
        <p:spPr>
          <a:xfrm rot="5400000">
            <a:off x="5833922" y="3014522"/>
            <a:ext cx="371756" cy="3717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24" idx="3"/>
            <a:endCxn id="27" idx="0"/>
          </p:cNvCxnSpPr>
          <p:nvPr/>
        </p:nvCxnSpPr>
        <p:spPr>
          <a:xfrm rot="5400000">
            <a:off x="7829550" y="3071672"/>
            <a:ext cx="338278" cy="223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4" idx="5"/>
            <a:endCxn id="28" idx="0"/>
          </p:cNvCxnSpPr>
          <p:nvPr/>
        </p:nvCxnSpPr>
        <p:spPr>
          <a:xfrm rot="16200000" flipH="1">
            <a:off x="8253272" y="3033572"/>
            <a:ext cx="338278" cy="300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5" idx="3"/>
            <a:endCxn id="29" idx="7"/>
          </p:cNvCxnSpPr>
          <p:nvPr/>
        </p:nvCxnSpPr>
        <p:spPr>
          <a:xfrm rot="5400000">
            <a:off x="5300522" y="3547922"/>
            <a:ext cx="371756" cy="3717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25" idx="4"/>
            <a:endCxn id="30" idx="0"/>
          </p:cNvCxnSpPr>
          <p:nvPr/>
        </p:nvCxnSpPr>
        <p:spPr>
          <a:xfrm rot="5400000">
            <a:off x="5600700" y="3733800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26" idx="3"/>
            <a:endCxn id="31" idx="0"/>
          </p:cNvCxnSpPr>
          <p:nvPr/>
        </p:nvCxnSpPr>
        <p:spPr>
          <a:xfrm rot="5400000">
            <a:off x="6457950" y="3605072"/>
            <a:ext cx="338278" cy="223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26" idx="5"/>
            <a:endCxn id="32" idx="0"/>
          </p:cNvCxnSpPr>
          <p:nvPr/>
        </p:nvCxnSpPr>
        <p:spPr>
          <a:xfrm rot="16200000" flipH="1">
            <a:off x="6843572" y="3605072"/>
            <a:ext cx="338278" cy="223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32" idx="5"/>
            <a:endCxn id="33" idx="0"/>
          </p:cNvCxnSpPr>
          <p:nvPr/>
        </p:nvCxnSpPr>
        <p:spPr>
          <a:xfrm rot="16200000" flipH="1">
            <a:off x="7186472" y="4100372"/>
            <a:ext cx="338278" cy="300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33" idx="4"/>
            <a:endCxn id="35" idx="0"/>
          </p:cNvCxnSpPr>
          <p:nvPr/>
        </p:nvCxnSpPr>
        <p:spPr>
          <a:xfrm rot="16200000" flipH="1">
            <a:off x="7467600" y="4686300"/>
            <a:ext cx="3048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33" idx="4"/>
            <a:endCxn id="34" idx="0"/>
          </p:cNvCxnSpPr>
          <p:nvPr/>
        </p:nvCxnSpPr>
        <p:spPr>
          <a:xfrm rot="5400000">
            <a:off x="7277100" y="4724400"/>
            <a:ext cx="3048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Isosceles Triangle 90"/>
          <p:cNvSpPr/>
          <p:nvPr/>
        </p:nvSpPr>
        <p:spPr>
          <a:xfrm>
            <a:off x="3886200" y="3276600"/>
            <a:ext cx="304800" cy="381000"/>
          </a:xfrm>
          <a:prstGeom prst="triangle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Isosceles Triangle 91"/>
          <p:cNvSpPr/>
          <p:nvPr/>
        </p:nvSpPr>
        <p:spPr>
          <a:xfrm>
            <a:off x="4267200" y="3276600"/>
            <a:ext cx="304800" cy="381000"/>
          </a:xfrm>
          <a:prstGeom prst="triangle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Isosceles Triangle 92"/>
          <p:cNvSpPr/>
          <p:nvPr/>
        </p:nvSpPr>
        <p:spPr>
          <a:xfrm>
            <a:off x="4648200" y="3276600"/>
            <a:ext cx="304800" cy="381000"/>
          </a:xfrm>
          <a:prstGeom prst="triangle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/>
          <p:cNvSpPr/>
          <p:nvPr/>
        </p:nvSpPr>
        <p:spPr>
          <a:xfrm>
            <a:off x="4648200" y="4343400"/>
            <a:ext cx="304800" cy="381000"/>
          </a:xfrm>
          <a:prstGeom prst="triangle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/>
          <p:cNvSpPr/>
          <p:nvPr/>
        </p:nvSpPr>
        <p:spPr>
          <a:xfrm>
            <a:off x="5029200" y="4343400"/>
            <a:ext cx="304800" cy="381000"/>
          </a:xfrm>
          <a:prstGeom prst="triangle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Isosceles Triangle 96"/>
          <p:cNvSpPr/>
          <p:nvPr/>
        </p:nvSpPr>
        <p:spPr>
          <a:xfrm>
            <a:off x="5410200" y="4343400"/>
            <a:ext cx="304800" cy="381000"/>
          </a:xfrm>
          <a:prstGeom prst="triangle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Isosceles Triangle 97"/>
          <p:cNvSpPr/>
          <p:nvPr/>
        </p:nvSpPr>
        <p:spPr>
          <a:xfrm>
            <a:off x="5791200" y="4343400"/>
            <a:ext cx="304800" cy="381000"/>
          </a:xfrm>
          <a:prstGeom prst="triangle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Isosceles Triangle 98"/>
          <p:cNvSpPr/>
          <p:nvPr/>
        </p:nvSpPr>
        <p:spPr>
          <a:xfrm>
            <a:off x="6553200" y="4343400"/>
            <a:ext cx="304800" cy="381000"/>
          </a:xfrm>
          <a:prstGeom prst="triangle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Isosceles Triangle 99"/>
          <p:cNvSpPr/>
          <p:nvPr/>
        </p:nvSpPr>
        <p:spPr>
          <a:xfrm>
            <a:off x="6934200" y="4343400"/>
            <a:ext cx="304800" cy="381000"/>
          </a:xfrm>
          <a:prstGeom prst="triangle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/>
          <p:cNvSpPr/>
          <p:nvPr/>
        </p:nvSpPr>
        <p:spPr>
          <a:xfrm>
            <a:off x="6172200" y="4343400"/>
            <a:ext cx="304800" cy="381000"/>
          </a:xfrm>
          <a:prstGeom prst="triangle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>
            <a:stCxn id="21" idx="3"/>
            <a:endCxn id="91" idx="0"/>
          </p:cNvCxnSpPr>
          <p:nvPr/>
        </p:nvCxnSpPr>
        <p:spPr>
          <a:xfrm rot="5400000">
            <a:off x="4038600" y="3014522"/>
            <a:ext cx="262078" cy="2620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21" idx="4"/>
            <a:endCxn id="92" idx="0"/>
          </p:cNvCxnSpPr>
          <p:nvPr/>
        </p:nvCxnSpPr>
        <p:spPr>
          <a:xfrm rot="16200000" flipH="1">
            <a:off x="4286250" y="3143250"/>
            <a:ext cx="228600" cy="38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22" idx="4"/>
            <a:endCxn id="93" idx="0"/>
          </p:cNvCxnSpPr>
          <p:nvPr/>
        </p:nvCxnSpPr>
        <p:spPr>
          <a:xfrm rot="5400000">
            <a:off x="4743450" y="3105150"/>
            <a:ext cx="228600" cy="114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22" idx="5"/>
            <a:endCxn id="94" idx="0"/>
          </p:cNvCxnSpPr>
          <p:nvPr/>
        </p:nvCxnSpPr>
        <p:spPr>
          <a:xfrm rot="16200000" flipH="1">
            <a:off x="4957622" y="3052622"/>
            <a:ext cx="262078" cy="1858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29" idx="3"/>
            <a:endCxn id="95" idx="0"/>
          </p:cNvCxnSpPr>
          <p:nvPr/>
        </p:nvCxnSpPr>
        <p:spPr>
          <a:xfrm rot="5400000">
            <a:off x="4838700" y="4043222"/>
            <a:ext cx="262078" cy="3382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29" idx="4"/>
            <a:endCxn id="96" idx="0"/>
          </p:cNvCxnSpPr>
          <p:nvPr/>
        </p:nvCxnSpPr>
        <p:spPr>
          <a:xfrm rot="5400000">
            <a:off x="5086350" y="4210050"/>
            <a:ext cx="228600" cy="38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30" idx="4"/>
            <a:endCxn id="97" idx="0"/>
          </p:cNvCxnSpPr>
          <p:nvPr/>
        </p:nvCxnSpPr>
        <p:spPr>
          <a:xfrm rot="5400000">
            <a:off x="5543550" y="4133850"/>
            <a:ext cx="228600" cy="1905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98" idx="0"/>
            <a:endCxn id="30" idx="5"/>
          </p:cNvCxnSpPr>
          <p:nvPr/>
        </p:nvCxnSpPr>
        <p:spPr>
          <a:xfrm rot="16200000" flipV="1">
            <a:off x="5757722" y="4157522"/>
            <a:ext cx="262078" cy="1096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01" idx="0"/>
            <a:endCxn id="31" idx="4"/>
          </p:cNvCxnSpPr>
          <p:nvPr/>
        </p:nvCxnSpPr>
        <p:spPr>
          <a:xfrm rot="5400000" flipH="1" flipV="1">
            <a:off x="6305550" y="4133850"/>
            <a:ext cx="228600" cy="1905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99" idx="0"/>
            <a:endCxn id="31" idx="4"/>
          </p:cNvCxnSpPr>
          <p:nvPr/>
        </p:nvCxnSpPr>
        <p:spPr>
          <a:xfrm rot="16200000" flipV="1">
            <a:off x="6496050" y="4133850"/>
            <a:ext cx="228600" cy="1905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100" idx="0"/>
            <a:endCxn id="32" idx="4"/>
          </p:cNvCxnSpPr>
          <p:nvPr/>
        </p:nvCxnSpPr>
        <p:spPr>
          <a:xfrm rot="5400000" flipH="1" flipV="1">
            <a:off x="6991350" y="4210050"/>
            <a:ext cx="228600" cy="38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5586269" y="5334000"/>
            <a:ext cx="966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B</a:t>
            </a:r>
            <a:r>
              <a:rPr lang="en-US" sz="2800" dirty="0" smtClean="0"/>
              <a:t> = 8</a:t>
            </a:r>
            <a:endParaRPr lang="en-US" sz="28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66" grpId="0" animBg="1"/>
      <p:bldP spid="6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14.6|10.7|31.8|1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7|8.9|37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3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|7.2|6|8.3|6|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8|1.4|2|39.6|18.8|15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4|14.5|18.3|4.1|14.4|1.3|2.6|0.6|0.7|12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5|22.2|11.2|1.1|2.6|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1122</TotalTime>
  <Words>750</Words>
  <Application>Microsoft Office PowerPoint</Application>
  <PresentationFormat>On-screen Show (4:3)</PresentationFormat>
  <Paragraphs>143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Paper</vt:lpstr>
      <vt:lpstr>Approximate Range Searching in External Memory</vt:lpstr>
      <vt:lpstr>Range Searching</vt:lpstr>
      <vt:lpstr>External Memory Model</vt:lpstr>
      <vt:lpstr>Range Searching in External Memory</vt:lpstr>
      <vt:lpstr>Approximate Range Searching</vt:lpstr>
      <vt:lpstr>Externalization</vt:lpstr>
      <vt:lpstr>Externalizing the kd-tree</vt:lpstr>
      <vt:lpstr>The BAR-Tree [Duncan et al. 2001]</vt:lpstr>
      <vt:lpstr>Blocking the BAR-Tree</vt:lpstr>
      <vt:lpstr>Blocking the BAR-Tree</vt:lpstr>
      <vt:lpstr>I/O Analysis of a Query</vt:lpstr>
      <vt:lpstr>I/O Analysis of a Query</vt:lpstr>
      <vt:lpstr>Current Blocking Not Sufficient</vt:lpstr>
      <vt:lpstr>Regrouping Shallow Subtrees</vt:lpstr>
      <vt:lpstr>Construction and Update</vt:lpstr>
      <vt:lpstr>Extension to Objects</vt:lpstr>
      <vt:lpstr>Extension to Objects</vt:lpstr>
      <vt:lpstr>Remarks</vt:lpstr>
      <vt:lpstr>The END</vt:lpstr>
    </vt:vector>
  </TitlesOfParts>
  <Company>HKUST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Approximate Range Searching in External Memory</dc:title>
  <dc:creator>yike</dc:creator>
  <cp:lastModifiedBy>Ke Yi</cp:lastModifiedBy>
  <cp:revision>91</cp:revision>
  <dcterms:created xsi:type="dcterms:W3CDTF">2007-12-05T08:39:03Z</dcterms:created>
  <dcterms:modified xsi:type="dcterms:W3CDTF">2007-12-18T00:37:54Z</dcterms:modified>
</cp:coreProperties>
</file>