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95" r:id="rId5"/>
    <p:sldId id="269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3" r:id="rId14"/>
    <p:sldId id="259" r:id="rId15"/>
    <p:sldId id="260" r:id="rId16"/>
    <p:sldId id="29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6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9835D-0758-4B85-8927-332B12CF94E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5CD991B9-A424-402E-9905-31172D227C67}">
      <dgm:prSet phldrT="[文字]"/>
      <dgm:spPr/>
      <dgm:t>
        <a:bodyPr/>
        <a:lstStyle/>
        <a:p>
          <a:r>
            <a:rPr lang="en-US" altLang="zh-HK" dirty="0"/>
            <a:t>Introduction, Design and Implementation</a:t>
          </a:r>
        </a:p>
        <a:p>
          <a:r>
            <a:rPr lang="en-US" altLang="zh-HK" dirty="0"/>
            <a:t> 	</a:t>
          </a:r>
        </a:p>
        <a:p>
          <a:r>
            <a:rPr lang="en-US" altLang="zh-HK" dirty="0"/>
            <a:t>(10 - 15 mins)</a:t>
          </a:r>
          <a:endParaRPr lang="zh-HK" altLang="en-US" dirty="0"/>
        </a:p>
      </dgm:t>
    </dgm:pt>
    <dgm:pt modelId="{0167669D-D0A8-472F-8B7D-F8931C2402DC}" type="parTrans" cxnId="{B889B22E-3301-4BE3-A105-9C690BB6287D}">
      <dgm:prSet/>
      <dgm:spPr/>
      <dgm:t>
        <a:bodyPr/>
        <a:lstStyle/>
        <a:p>
          <a:endParaRPr lang="zh-HK" altLang="en-US"/>
        </a:p>
      </dgm:t>
    </dgm:pt>
    <dgm:pt modelId="{AC023FC6-F754-463B-A8CE-8D8E0C981689}" type="sibTrans" cxnId="{B889B22E-3301-4BE3-A105-9C690BB6287D}">
      <dgm:prSet/>
      <dgm:spPr/>
      <dgm:t>
        <a:bodyPr/>
        <a:lstStyle/>
        <a:p>
          <a:endParaRPr lang="zh-HK" altLang="en-US"/>
        </a:p>
      </dgm:t>
    </dgm:pt>
    <dgm:pt modelId="{A5C5EE9D-5A42-41DD-BEF2-449EE9F28A50}">
      <dgm:prSet phldrT="[文字]"/>
      <dgm:spPr/>
      <dgm:t>
        <a:bodyPr/>
        <a:lstStyle/>
        <a:p>
          <a:r>
            <a:rPr lang="en-US" altLang="zh-HK" dirty="0"/>
            <a:t>Demonstration</a:t>
          </a:r>
        </a:p>
        <a:p>
          <a:r>
            <a:rPr lang="en-US" altLang="zh-HK" dirty="0"/>
            <a:t>(5 - 10 mins)</a:t>
          </a:r>
          <a:endParaRPr lang="zh-HK" altLang="en-US" dirty="0"/>
        </a:p>
      </dgm:t>
    </dgm:pt>
    <dgm:pt modelId="{96F44EE7-28BD-497B-B39B-A7C03231A0EE}" type="parTrans" cxnId="{8852B22B-9CB5-48B3-830D-E21B4AB3595F}">
      <dgm:prSet/>
      <dgm:spPr/>
      <dgm:t>
        <a:bodyPr/>
        <a:lstStyle/>
        <a:p>
          <a:endParaRPr lang="zh-HK" altLang="en-US"/>
        </a:p>
      </dgm:t>
    </dgm:pt>
    <dgm:pt modelId="{E346DCC2-D4D3-4CB1-AC84-2C284AE9D349}" type="sibTrans" cxnId="{8852B22B-9CB5-48B3-830D-E21B4AB3595F}">
      <dgm:prSet/>
      <dgm:spPr/>
      <dgm:t>
        <a:bodyPr/>
        <a:lstStyle/>
        <a:p>
          <a:endParaRPr lang="zh-HK" altLang="en-US"/>
        </a:p>
      </dgm:t>
    </dgm:pt>
    <dgm:pt modelId="{71B08EEC-7241-4811-8BBF-76897BAE7E14}">
      <dgm:prSet phldrT="[文字]"/>
      <dgm:spPr/>
      <dgm:t>
        <a:bodyPr/>
        <a:lstStyle/>
        <a:p>
          <a:r>
            <a:rPr lang="en-US" altLang="zh-HK" dirty="0"/>
            <a:t>Performance Evaluation and Conclusion</a:t>
          </a:r>
        </a:p>
        <a:p>
          <a:r>
            <a:rPr lang="en-US" altLang="zh-HK" dirty="0"/>
            <a:t>(5 mins)</a:t>
          </a:r>
          <a:endParaRPr lang="zh-HK" altLang="en-US" dirty="0"/>
        </a:p>
      </dgm:t>
    </dgm:pt>
    <dgm:pt modelId="{F4F0E2DA-8F4C-40BC-8681-47A319565F34}" type="parTrans" cxnId="{0C6AD739-D7B3-411B-876E-EA145F8C85E3}">
      <dgm:prSet/>
      <dgm:spPr/>
      <dgm:t>
        <a:bodyPr/>
        <a:lstStyle/>
        <a:p>
          <a:endParaRPr lang="zh-HK" altLang="en-US"/>
        </a:p>
      </dgm:t>
    </dgm:pt>
    <dgm:pt modelId="{F1CA9B4D-14EE-41D8-8A9C-45B9EABD789E}" type="sibTrans" cxnId="{0C6AD739-D7B3-411B-876E-EA145F8C85E3}">
      <dgm:prSet/>
      <dgm:spPr/>
      <dgm:t>
        <a:bodyPr/>
        <a:lstStyle/>
        <a:p>
          <a:endParaRPr lang="zh-HK" altLang="en-US"/>
        </a:p>
      </dgm:t>
    </dgm:pt>
    <dgm:pt modelId="{83CF20B7-1ED1-48F7-9314-D67F73E914B6}">
      <dgm:prSet/>
      <dgm:spPr/>
      <dgm:t>
        <a:bodyPr/>
        <a:lstStyle/>
        <a:p>
          <a:r>
            <a:rPr lang="en-US" altLang="zh-HK" dirty="0"/>
            <a:t>Q &amp; A</a:t>
          </a:r>
        </a:p>
        <a:p>
          <a:r>
            <a:rPr lang="en-US" altLang="zh-HK" dirty="0"/>
            <a:t>(10 mins)</a:t>
          </a:r>
          <a:endParaRPr lang="zh-HK" altLang="en-US" dirty="0"/>
        </a:p>
      </dgm:t>
    </dgm:pt>
    <dgm:pt modelId="{0758A357-89EF-48E8-B058-A481EAB67593}" type="parTrans" cxnId="{DAB06EE7-710E-44C6-BC67-FAC64C5EE48E}">
      <dgm:prSet/>
      <dgm:spPr/>
      <dgm:t>
        <a:bodyPr/>
        <a:lstStyle/>
        <a:p>
          <a:endParaRPr lang="zh-HK" altLang="en-US"/>
        </a:p>
      </dgm:t>
    </dgm:pt>
    <dgm:pt modelId="{FD369814-42CC-4C9F-B8EA-324DE0E6DF66}" type="sibTrans" cxnId="{DAB06EE7-710E-44C6-BC67-FAC64C5EE48E}">
      <dgm:prSet/>
      <dgm:spPr/>
      <dgm:t>
        <a:bodyPr/>
        <a:lstStyle/>
        <a:p>
          <a:endParaRPr lang="zh-HK" altLang="en-US"/>
        </a:p>
      </dgm:t>
    </dgm:pt>
    <dgm:pt modelId="{5D2CBE9C-FD03-4919-86F6-2EC1308B0649}" type="pres">
      <dgm:prSet presAssocID="{2AB9835D-0758-4B85-8927-332B12CF94E2}" presName="Name0" presStyleCnt="0">
        <dgm:presLayoutVars>
          <dgm:dir/>
          <dgm:resizeHandles val="exact"/>
        </dgm:presLayoutVars>
      </dgm:prSet>
      <dgm:spPr/>
    </dgm:pt>
    <dgm:pt modelId="{7D31BB22-1E56-4943-BFD4-B0DF42D37FB9}" type="pres">
      <dgm:prSet presAssocID="{2AB9835D-0758-4B85-8927-332B12CF94E2}" presName="arrow" presStyleLbl="bgShp" presStyleIdx="0" presStyleCnt="1"/>
      <dgm:spPr/>
    </dgm:pt>
    <dgm:pt modelId="{F9BE3B8F-3CD8-4FE2-837B-3A7D6FF6DA9E}" type="pres">
      <dgm:prSet presAssocID="{2AB9835D-0758-4B85-8927-332B12CF94E2}" presName="points" presStyleCnt="0"/>
      <dgm:spPr/>
    </dgm:pt>
    <dgm:pt modelId="{6BBD4F2C-F7AC-4FCE-BB3E-60897EDEF35F}" type="pres">
      <dgm:prSet presAssocID="{5CD991B9-A424-402E-9905-31172D227C67}" presName="compositeA" presStyleCnt="0"/>
      <dgm:spPr/>
    </dgm:pt>
    <dgm:pt modelId="{339FA87A-94EB-4705-BB4F-BAFC8C513466}" type="pres">
      <dgm:prSet presAssocID="{5CD991B9-A424-402E-9905-31172D227C67}" presName="textA" presStyleLbl="revTx" presStyleIdx="0" presStyleCnt="4">
        <dgm:presLayoutVars>
          <dgm:bulletEnabled val="1"/>
        </dgm:presLayoutVars>
      </dgm:prSet>
      <dgm:spPr/>
    </dgm:pt>
    <dgm:pt modelId="{90B4C8F4-95A7-49D2-9988-F08B8D671907}" type="pres">
      <dgm:prSet presAssocID="{5CD991B9-A424-402E-9905-31172D227C67}" presName="circleA" presStyleLbl="node1" presStyleIdx="0" presStyleCnt="4"/>
      <dgm:spPr/>
    </dgm:pt>
    <dgm:pt modelId="{E3F1DFCC-8247-4673-A379-DE152F6012E2}" type="pres">
      <dgm:prSet presAssocID="{5CD991B9-A424-402E-9905-31172D227C67}" presName="spaceA" presStyleCnt="0"/>
      <dgm:spPr/>
    </dgm:pt>
    <dgm:pt modelId="{5BBF19F8-7C6B-4BA6-83D8-87B216E8F435}" type="pres">
      <dgm:prSet presAssocID="{AC023FC6-F754-463B-A8CE-8D8E0C981689}" presName="space" presStyleCnt="0"/>
      <dgm:spPr/>
    </dgm:pt>
    <dgm:pt modelId="{4603346C-E649-41BF-B9FC-4B80A430A530}" type="pres">
      <dgm:prSet presAssocID="{A5C5EE9D-5A42-41DD-BEF2-449EE9F28A50}" presName="compositeB" presStyleCnt="0"/>
      <dgm:spPr/>
    </dgm:pt>
    <dgm:pt modelId="{62E637AC-02E3-46B9-938A-11902A5C9AD3}" type="pres">
      <dgm:prSet presAssocID="{A5C5EE9D-5A42-41DD-BEF2-449EE9F28A50}" presName="textB" presStyleLbl="revTx" presStyleIdx="1" presStyleCnt="4">
        <dgm:presLayoutVars>
          <dgm:bulletEnabled val="1"/>
        </dgm:presLayoutVars>
      </dgm:prSet>
      <dgm:spPr/>
    </dgm:pt>
    <dgm:pt modelId="{DC127EB7-190A-449D-92D9-49CDAAAA7B49}" type="pres">
      <dgm:prSet presAssocID="{A5C5EE9D-5A42-41DD-BEF2-449EE9F28A50}" presName="circleB" presStyleLbl="node1" presStyleIdx="1" presStyleCnt="4"/>
      <dgm:spPr/>
    </dgm:pt>
    <dgm:pt modelId="{A0B71135-0270-4919-8C7A-290056A01EE3}" type="pres">
      <dgm:prSet presAssocID="{A5C5EE9D-5A42-41DD-BEF2-449EE9F28A50}" presName="spaceB" presStyleCnt="0"/>
      <dgm:spPr/>
    </dgm:pt>
    <dgm:pt modelId="{BDDE1905-5AAC-4B55-BE5C-AEE147BCECA0}" type="pres">
      <dgm:prSet presAssocID="{E346DCC2-D4D3-4CB1-AC84-2C284AE9D349}" presName="space" presStyleCnt="0"/>
      <dgm:spPr/>
    </dgm:pt>
    <dgm:pt modelId="{8DC5A8F4-960E-449B-8604-FB5F2DDB6F35}" type="pres">
      <dgm:prSet presAssocID="{71B08EEC-7241-4811-8BBF-76897BAE7E14}" presName="compositeA" presStyleCnt="0"/>
      <dgm:spPr/>
    </dgm:pt>
    <dgm:pt modelId="{AD85C667-49EB-48F1-AF4F-93E2DCDC8CB0}" type="pres">
      <dgm:prSet presAssocID="{71B08EEC-7241-4811-8BBF-76897BAE7E14}" presName="textA" presStyleLbl="revTx" presStyleIdx="2" presStyleCnt="4">
        <dgm:presLayoutVars>
          <dgm:bulletEnabled val="1"/>
        </dgm:presLayoutVars>
      </dgm:prSet>
      <dgm:spPr/>
    </dgm:pt>
    <dgm:pt modelId="{371F79E5-FD34-4678-AA13-57D897C9BC8F}" type="pres">
      <dgm:prSet presAssocID="{71B08EEC-7241-4811-8BBF-76897BAE7E14}" presName="circleA" presStyleLbl="node1" presStyleIdx="2" presStyleCnt="4"/>
      <dgm:spPr/>
    </dgm:pt>
    <dgm:pt modelId="{DF9B7890-CDD8-4B95-BD3B-612733A552F1}" type="pres">
      <dgm:prSet presAssocID="{71B08EEC-7241-4811-8BBF-76897BAE7E14}" presName="spaceA" presStyleCnt="0"/>
      <dgm:spPr/>
    </dgm:pt>
    <dgm:pt modelId="{351CC683-798B-4E21-B194-052C5B963CD2}" type="pres">
      <dgm:prSet presAssocID="{F1CA9B4D-14EE-41D8-8A9C-45B9EABD789E}" presName="space" presStyleCnt="0"/>
      <dgm:spPr/>
    </dgm:pt>
    <dgm:pt modelId="{E1C629AB-C311-4E79-9A80-D2D1968D3B1F}" type="pres">
      <dgm:prSet presAssocID="{83CF20B7-1ED1-48F7-9314-D67F73E914B6}" presName="compositeB" presStyleCnt="0"/>
      <dgm:spPr/>
    </dgm:pt>
    <dgm:pt modelId="{86252B8A-2F4C-4A77-81BE-095085D95DC1}" type="pres">
      <dgm:prSet presAssocID="{83CF20B7-1ED1-48F7-9314-D67F73E914B6}" presName="textB" presStyleLbl="revTx" presStyleIdx="3" presStyleCnt="4">
        <dgm:presLayoutVars>
          <dgm:bulletEnabled val="1"/>
        </dgm:presLayoutVars>
      </dgm:prSet>
      <dgm:spPr/>
    </dgm:pt>
    <dgm:pt modelId="{69189B5E-8259-4125-94D8-F4B03A84AC77}" type="pres">
      <dgm:prSet presAssocID="{83CF20B7-1ED1-48F7-9314-D67F73E914B6}" presName="circleB" presStyleLbl="node1" presStyleIdx="3" presStyleCnt="4"/>
      <dgm:spPr/>
    </dgm:pt>
    <dgm:pt modelId="{B4FCFABB-A2DF-4579-B37F-4DB7E886BE04}" type="pres">
      <dgm:prSet presAssocID="{83CF20B7-1ED1-48F7-9314-D67F73E914B6}" presName="spaceB" presStyleCnt="0"/>
      <dgm:spPr/>
    </dgm:pt>
  </dgm:ptLst>
  <dgm:cxnLst>
    <dgm:cxn modelId="{8852B22B-9CB5-48B3-830D-E21B4AB3595F}" srcId="{2AB9835D-0758-4B85-8927-332B12CF94E2}" destId="{A5C5EE9D-5A42-41DD-BEF2-449EE9F28A50}" srcOrd="1" destOrd="0" parTransId="{96F44EE7-28BD-497B-B39B-A7C03231A0EE}" sibTransId="{E346DCC2-D4D3-4CB1-AC84-2C284AE9D349}"/>
    <dgm:cxn modelId="{B889B22E-3301-4BE3-A105-9C690BB6287D}" srcId="{2AB9835D-0758-4B85-8927-332B12CF94E2}" destId="{5CD991B9-A424-402E-9905-31172D227C67}" srcOrd="0" destOrd="0" parTransId="{0167669D-D0A8-472F-8B7D-F8931C2402DC}" sibTransId="{AC023FC6-F754-463B-A8CE-8D8E0C981689}"/>
    <dgm:cxn modelId="{0C6AD739-D7B3-411B-876E-EA145F8C85E3}" srcId="{2AB9835D-0758-4B85-8927-332B12CF94E2}" destId="{71B08EEC-7241-4811-8BBF-76897BAE7E14}" srcOrd="2" destOrd="0" parTransId="{F4F0E2DA-8F4C-40BC-8681-47A319565F34}" sibTransId="{F1CA9B4D-14EE-41D8-8A9C-45B9EABD789E}"/>
    <dgm:cxn modelId="{A855A23F-1415-48F0-A7DF-EC525D1878EB}" type="presOf" srcId="{2AB9835D-0758-4B85-8927-332B12CF94E2}" destId="{5D2CBE9C-FD03-4919-86F6-2EC1308B0649}" srcOrd="0" destOrd="0" presId="urn:microsoft.com/office/officeart/2005/8/layout/hProcess11"/>
    <dgm:cxn modelId="{299C5554-B9BA-402B-B313-52F631E901E0}" type="presOf" srcId="{A5C5EE9D-5A42-41DD-BEF2-449EE9F28A50}" destId="{62E637AC-02E3-46B9-938A-11902A5C9AD3}" srcOrd="0" destOrd="0" presId="urn:microsoft.com/office/officeart/2005/8/layout/hProcess11"/>
    <dgm:cxn modelId="{FF4FD58D-9CB9-4B00-BA49-27B1D805D038}" type="presOf" srcId="{5CD991B9-A424-402E-9905-31172D227C67}" destId="{339FA87A-94EB-4705-BB4F-BAFC8C513466}" srcOrd="0" destOrd="0" presId="urn:microsoft.com/office/officeart/2005/8/layout/hProcess11"/>
    <dgm:cxn modelId="{740F3ADC-0B42-49B9-8E31-66B9130C046F}" type="presOf" srcId="{71B08EEC-7241-4811-8BBF-76897BAE7E14}" destId="{AD85C667-49EB-48F1-AF4F-93E2DCDC8CB0}" srcOrd="0" destOrd="0" presId="urn:microsoft.com/office/officeart/2005/8/layout/hProcess11"/>
    <dgm:cxn modelId="{DAB06EE7-710E-44C6-BC67-FAC64C5EE48E}" srcId="{2AB9835D-0758-4B85-8927-332B12CF94E2}" destId="{83CF20B7-1ED1-48F7-9314-D67F73E914B6}" srcOrd="3" destOrd="0" parTransId="{0758A357-89EF-48E8-B058-A481EAB67593}" sibTransId="{FD369814-42CC-4C9F-B8EA-324DE0E6DF66}"/>
    <dgm:cxn modelId="{067707FB-12D0-4C64-8439-FE22B1D6D83D}" type="presOf" srcId="{83CF20B7-1ED1-48F7-9314-D67F73E914B6}" destId="{86252B8A-2F4C-4A77-81BE-095085D95DC1}" srcOrd="0" destOrd="0" presId="urn:microsoft.com/office/officeart/2005/8/layout/hProcess11"/>
    <dgm:cxn modelId="{98FFB346-FC3E-4D96-8164-CD063B6D763A}" type="presParOf" srcId="{5D2CBE9C-FD03-4919-86F6-2EC1308B0649}" destId="{7D31BB22-1E56-4943-BFD4-B0DF42D37FB9}" srcOrd="0" destOrd="0" presId="urn:microsoft.com/office/officeart/2005/8/layout/hProcess11"/>
    <dgm:cxn modelId="{1CC3C207-04FB-4DCE-926A-5E1D4FE10206}" type="presParOf" srcId="{5D2CBE9C-FD03-4919-86F6-2EC1308B0649}" destId="{F9BE3B8F-3CD8-4FE2-837B-3A7D6FF6DA9E}" srcOrd="1" destOrd="0" presId="urn:microsoft.com/office/officeart/2005/8/layout/hProcess11"/>
    <dgm:cxn modelId="{9A1CDB52-7127-47A5-8C44-B0A5355A6E7F}" type="presParOf" srcId="{F9BE3B8F-3CD8-4FE2-837B-3A7D6FF6DA9E}" destId="{6BBD4F2C-F7AC-4FCE-BB3E-60897EDEF35F}" srcOrd="0" destOrd="0" presId="urn:microsoft.com/office/officeart/2005/8/layout/hProcess11"/>
    <dgm:cxn modelId="{278B261C-B810-494D-B46F-C507C3E1A6BA}" type="presParOf" srcId="{6BBD4F2C-F7AC-4FCE-BB3E-60897EDEF35F}" destId="{339FA87A-94EB-4705-BB4F-BAFC8C513466}" srcOrd="0" destOrd="0" presId="urn:microsoft.com/office/officeart/2005/8/layout/hProcess11"/>
    <dgm:cxn modelId="{CB5F5768-6E70-4DFA-9760-050D6EF05CFD}" type="presParOf" srcId="{6BBD4F2C-F7AC-4FCE-BB3E-60897EDEF35F}" destId="{90B4C8F4-95A7-49D2-9988-F08B8D671907}" srcOrd="1" destOrd="0" presId="urn:microsoft.com/office/officeart/2005/8/layout/hProcess11"/>
    <dgm:cxn modelId="{5B765E5E-3A65-49AC-ACEB-7056E27DDF31}" type="presParOf" srcId="{6BBD4F2C-F7AC-4FCE-BB3E-60897EDEF35F}" destId="{E3F1DFCC-8247-4673-A379-DE152F6012E2}" srcOrd="2" destOrd="0" presId="urn:microsoft.com/office/officeart/2005/8/layout/hProcess11"/>
    <dgm:cxn modelId="{8E632BFA-D9F2-4F6A-9CF8-051CD40204B6}" type="presParOf" srcId="{F9BE3B8F-3CD8-4FE2-837B-3A7D6FF6DA9E}" destId="{5BBF19F8-7C6B-4BA6-83D8-87B216E8F435}" srcOrd="1" destOrd="0" presId="urn:microsoft.com/office/officeart/2005/8/layout/hProcess11"/>
    <dgm:cxn modelId="{06BC5534-11F0-4A25-848C-B4E250E53B28}" type="presParOf" srcId="{F9BE3B8F-3CD8-4FE2-837B-3A7D6FF6DA9E}" destId="{4603346C-E649-41BF-B9FC-4B80A430A530}" srcOrd="2" destOrd="0" presId="urn:microsoft.com/office/officeart/2005/8/layout/hProcess11"/>
    <dgm:cxn modelId="{70DA936A-CD4B-450D-8010-7B99A989806A}" type="presParOf" srcId="{4603346C-E649-41BF-B9FC-4B80A430A530}" destId="{62E637AC-02E3-46B9-938A-11902A5C9AD3}" srcOrd="0" destOrd="0" presId="urn:microsoft.com/office/officeart/2005/8/layout/hProcess11"/>
    <dgm:cxn modelId="{46CC3C44-F169-4992-899B-FE71A0C1BBAB}" type="presParOf" srcId="{4603346C-E649-41BF-B9FC-4B80A430A530}" destId="{DC127EB7-190A-449D-92D9-49CDAAAA7B49}" srcOrd="1" destOrd="0" presId="urn:microsoft.com/office/officeart/2005/8/layout/hProcess11"/>
    <dgm:cxn modelId="{4C926BC1-A132-4E13-B779-7D43BA912409}" type="presParOf" srcId="{4603346C-E649-41BF-B9FC-4B80A430A530}" destId="{A0B71135-0270-4919-8C7A-290056A01EE3}" srcOrd="2" destOrd="0" presId="urn:microsoft.com/office/officeart/2005/8/layout/hProcess11"/>
    <dgm:cxn modelId="{F7E9FCAD-831D-4A0F-B0C6-1712CE3FA6D7}" type="presParOf" srcId="{F9BE3B8F-3CD8-4FE2-837B-3A7D6FF6DA9E}" destId="{BDDE1905-5AAC-4B55-BE5C-AEE147BCECA0}" srcOrd="3" destOrd="0" presId="urn:microsoft.com/office/officeart/2005/8/layout/hProcess11"/>
    <dgm:cxn modelId="{E6647BED-6492-49BE-9882-43556C24E214}" type="presParOf" srcId="{F9BE3B8F-3CD8-4FE2-837B-3A7D6FF6DA9E}" destId="{8DC5A8F4-960E-449B-8604-FB5F2DDB6F35}" srcOrd="4" destOrd="0" presId="urn:microsoft.com/office/officeart/2005/8/layout/hProcess11"/>
    <dgm:cxn modelId="{4CDD195E-414C-4BB3-B8EB-D2039DC95568}" type="presParOf" srcId="{8DC5A8F4-960E-449B-8604-FB5F2DDB6F35}" destId="{AD85C667-49EB-48F1-AF4F-93E2DCDC8CB0}" srcOrd="0" destOrd="0" presId="urn:microsoft.com/office/officeart/2005/8/layout/hProcess11"/>
    <dgm:cxn modelId="{042970F1-B6D8-4D00-9485-34D244ACDDAA}" type="presParOf" srcId="{8DC5A8F4-960E-449B-8604-FB5F2DDB6F35}" destId="{371F79E5-FD34-4678-AA13-57D897C9BC8F}" srcOrd="1" destOrd="0" presId="urn:microsoft.com/office/officeart/2005/8/layout/hProcess11"/>
    <dgm:cxn modelId="{1081ED32-8FA0-4452-8247-E3EBB39F968B}" type="presParOf" srcId="{8DC5A8F4-960E-449B-8604-FB5F2DDB6F35}" destId="{DF9B7890-CDD8-4B95-BD3B-612733A552F1}" srcOrd="2" destOrd="0" presId="urn:microsoft.com/office/officeart/2005/8/layout/hProcess11"/>
    <dgm:cxn modelId="{357C85BB-54DB-4808-92C0-213D94DBE435}" type="presParOf" srcId="{F9BE3B8F-3CD8-4FE2-837B-3A7D6FF6DA9E}" destId="{351CC683-798B-4E21-B194-052C5B963CD2}" srcOrd="5" destOrd="0" presId="urn:microsoft.com/office/officeart/2005/8/layout/hProcess11"/>
    <dgm:cxn modelId="{C2694BCF-F529-4652-BAED-199427DDD729}" type="presParOf" srcId="{F9BE3B8F-3CD8-4FE2-837B-3A7D6FF6DA9E}" destId="{E1C629AB-C311-4E79-9A80-D2D1968D3B1F}" srcOrd="6" destOrd="0" presId="urn:microsoft.com/office/officeart/2005/8/layout/hProcess11"/>
    <dgm:cxn modelId="{5B955EC1-2CE7-4AAE-BA2B-4E35BF688375}" type="presParOf" srcId="{E1C629AB-C311-4E79-9A80-D2D1968D3B1F}" destId="{86252B8A-2F4C-4A77-81BE-095085D95DC1}" srcOrd="0" destOrd="0" presId="urn:microsoft.com/office/officeart/2005/8/layout/hProcess11"/>
    <dgm:cxn modelId="{29482BAF-E19B-4453-804F-0B7789AB4226}" type="presParOf" srcId="{E1C629AB-C311-4E79-9A80-D2D1968D3B1F}" destId="{69189B5E-8259-4125-94D8-F4B03A84AC77}" srcOrd="1" destOrd="0" presId="urn:microsoft.com/office/officeart/2005/8/layout/hProcess11"/>
    <dgm:cxn modelId="{F186C26F-7496-4AFB-894E-EDA8DB14F674}" type="presParOf" srcId="{E1C629AB-C311-4E79-9A80-D2D1968D3B1F}" destId="{B4FCFABB-A2DF-4579-B37F-4DB7E886BE0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1BB22-1E56-4943-BFD4-B0DF42D37FB9}">
      <dsp:nvSpPr>
        <dsp:cNvPr id="0" name=""/>
        <dsp:cNvSpPr/>
      </dsp:nvSpPr>
      <dsp:spPr>
        <a:xfrm>
          <a:off x="0" y="1133475"/>
          <a:ext cx="8915400" cy="15113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FA87A-94EB-4705-BB4F-BAFC8C513466}">
      <dsp:nvSpPr>
        <dsp:cNvPr id="0" name=""/>
        <dsp:cNvSpPr/>
      </dsp:nvSpPr>
      <dsp:spPr>
        <a:xfrm>
          <a:off x="4015" y="0"/>
          <a:ext cx="1931524" cy="151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500" kern="1200" dirty="0"/>
            <a:t>Introduction, Design and Implementation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500" kern="1200" dirty="0"/>
            <a:t> 	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500" kern="1200" dirty="0"/>
            <a:t>(10 - 15 mins)</a:t>
          </a:r>
          <a:endParaRPr lang="zh-HK" altLang="en-US" sz="1500" kern="1200" dirty="0"/>
        </a:p>
      </dsp:txBody>
      <dsp:txXfrm>
        <a:off x="4015" y="0"/>
        <a:ext cx="1931524" cy="1511300"/>
      </dsp:txXfrm>
    </dsp:sp>
    <dsp:sp modelId="{90B4C8F4-95A7-49D2-9988-F08B8D671907}">
      <dsp:nvSpPr>
        <dsp:cNvPr id="0" name=""/>
        <dsp:cNvSpPr/>
      </dsp:nvSpPr>
      <dsp:spPr>
        <a:xfrm>
          <a:off x="780865" y="1700212"/>
          <a:ext cx="377825" cy="377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637AC-02E3-46B9-938A-11902A5C9AD3}">
      <dsp:nvSpPr>
        <dsp:cNvPr id="0" name=""/>
        <dsp:cNvSpPr/>
      </dsp:nvSpPr>
      <dsp:spPr>
        <a:xfrm>
          <a:off x="2032116" y="2266950"/>
          <a:ext cx="1931524" cy="151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500" kern="1200" dirty="0"/>
            <a:t>Demonstration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500" kern="1200" dirty="0"/>
            <a:t>(5 - 10 mins)</a:t>
          </a:r>
          <a:endParaRPr lang="zh-HK" altLang="en-US" sz="1500" kern="1200" dirty="0"/>
        </a:p>
      </dsp:txBody>
      <dsp:txXfrm>
        <a:off x="2032116" y="2266950"/>
        <a:ext cx="1931524" cy="1511300"/>
      </dsp:txXfrm>
    </dsp:sp>
    <dsp:sp modelId="{DC127EB7-190A-449D-92D9-49CDAAAA7B49}">
      <dsp:nvSpPr>
        <dsp:cNvPr id="0" name=""/>
        <dsp:cNvSpPr/>
      </dsp:nvSpPr>
      <dsp:spPr>
        <a:xfrm>
          <a:off x="2808966" y="1700212"/>
          <a:ext cx="377825" cy="377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5C667-49EB-48F1-AF4F-93E2DCDC8CB0}">
      <dsp:nvSpPr>
        <dsp:cNvPr id="0" name=""/>
        <dsp:cNvSpPr/>
      </dsp:nvSpPr>
      <dsp:spPr>
        <a:xfrm>
          <a:off x="4060218" y="0"/>
          <a:ext cx="1931524" cy="151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500" kern="1200" dirty="0"/>
            <a:t>Performance Evaluation and Conclusion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500" kern="1200" dirty="0"/>
            <a:t>(5 mins)</a:t>
          </a:r>
          <a:endParaRPr lang="zh-HK" altLang="en-US" sz="1500" kern="1200" dirty="0"/>
        </a:p>
      </dsp:txBody>
      <dsp:txXfrm>
        <a:off x="4060218" y="0"/>
        <a:ext cx="1931524" cy="1511300"/>
      </dsp:txXfrm>
    </dsp:sp>
    <dsp:sp modelId="{371F79E5-FD34-4678-AA13-57D897C9BC8F}">
      <dsp:nvSpPr>
        <dsp:cNvPr id="0" name=""/>
        <dsp:cNvSpPr/>
      </dsp:nvSpPr>
      <dsp:spPr>
        <a:xfrm>
          <a:off x="4837068" y="1700212"/>
          <a:ext cx="377825" cy="377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2B8A-2F4C-4A77-81BE-095085D95DC1}">
      <dsp:nvSpPr>
        <dsp:cNvPr id="0" name=""/>
        <dsp:cNvSpPr/>
      </dsp:nvSpPr>
      <dsp:spPr>
        <a:xfrm>
          <a:off x="6088319" y="2266950"/>
          <a:ext cx="1931524" cy="151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500" kern="1200" dirty="0"/>
            <a:t>Q &amp; 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500" kern="1200" dirty="0"/>
            <a:t>(10 mins)</a:t>
          </a:r>
          <a:endParaRPr lang="zh-HK" altLang="en-US" sz="1500" kern="1200" dirty="0"/>
        </a:p>
      </dsp:txBody>
      <dsp:txXfrm>
        <a:off x="6088319" y="2266950"/>
        <a:ext cx="1931524" cy="1511300"/>
      </dsp:txXfrm>
    </dsp:sp>
    <dsp:sp modelId="{69189B5E-8259-4125-94D8-F4B03A84AC77}">
      <dsp:nvSpPr>
        <dsp:cNvPr id="0" name=""/>
        <dsp:cNvSpPr/>
      </dsp:nvSpPr>
      <dsp:spPr>
        <a:xfrm>
          <a:off x="6865169" y="1700212"/>
          <a:ext cx="377825" cy="377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938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79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752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510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76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924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684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146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421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165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98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343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166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01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334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329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3AF6-0335-413B-A1D3-2C941EB62F8F}" type="datetimeFigureOut">
              <a:rPr lang="zh-HK" altLang="en-US" smtClean="0"/>
              <a:t>28/4/2018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67A23E-78DF-4379-9C75-C55A78E807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220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7.png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CB6CAF-609B-4C7B-82EF-2FA1C8156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/>
              <a:t>Web Application for Real-time Forex Rate and Stock Price Prediction</a:t>
            </a:r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3A86C9-0E98-42B3-A4CE-529E7ACB6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/>
              <a:t>HKUST FYP Group RO5</a:t>
            </a:r>
            <a:endParaRPr lang="en-US" altLang="zh-HK" b="0" dirty="0">
              <a:effectLst/>
            </a:endParaRPr>
          </a:p>
          <a:p>
            <a:r>
              <a:rPr lang="en-US" altLang="zh-HK" dirty="0"/>
              <a:t>HO Cheuk Yin (Ronald)</a:t>
            </a:r>
            <a:endParaRPr lang="en-US" altLang="zh-HK" b="0" dirty="0">
              <a:effectLst/>
            </a:endParaRPr>
          </a:p>
          <a:p>
            <a:r>
              <a:rPr lang="en-US" altLang="zh-HK" sz="1600" dirty="0"/>
              <a:t>WONG Hoi Ming (Henry)</a:t>
            </a:r>
            <a:endParaRPr lang="en-US" altLang="zh-HK" sz="1600" b="0" dirty="0">
              <a:effectLst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7577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A49CB3-5AC2-477B-91ED-35C77C96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Defining Prediction Goals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55DF17-ADF2-4D4A-B3D5-1C8EAE5CE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Trend definitions (example of </a:t>
            </a:r>
            <a:r>
              <a:rPr lang="en-US" altLang="zh-HK" dirty="0">
                <a:solidFill>
                  <a:srgbClr val="FF0000"/>
                </a:solidFill>
              </a:rPr>
              <a:t>downward</a:t>
            </a:r>
            <a:r>
              <a:rPr lang="en-US" altLang="zh-HK" dirty="0"/>
              <a:t> monthly trend):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41B63DC-C04F-4732-8591-8E53B7D8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09" y="2637836"/>
            <a:ext cx="10898121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1624E9-7416-4253-85EC-0FECAEAE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Defining Prediction Goals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3B92D3-6D6D-4E16-A5FF-94D2892C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Trend definitions (example of </a:t>
            </a:r>
            <a:r>
              <a:rPr lang="en-US" altLang="zh-HK" dirty="0">
                <a:solidFill>
                  <a:srgbClr val="FF0000"/>
                </a:solidFill>
              </a:rPr>
              <a:t>Upward</a:t>
            </a:r>
            <a:r>
              <a:rPr lang="en-US" altLang="zh-HK" dirty="0"/>
              <a:t> quarterly trend):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1FA8083-82A7-43A1-9A55-11397B994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50" y="2694994"/>
            <a:ext cx="10850489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BBDD6-2526-49E8-9CF1-882F4A56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937"/>
            <a:ext cx="10515600" cy="1325563"/>
          </a:xfrm>
        </p:spPr>
        <p:txBody>
          <a:bodyPr/>
          <a:lstStyle/>
          <a:p>
            <a:r>
              <a:rPr lang="en-US" altLang="zh-HK" dirty="0"/>
              <a:t>Defining Prediction Goals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E6BBA8-54CD-4F37-90A3-B93BFB8F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With the prediction goals defined in previous slides, the prediction tasks for our web application can be defined as:</a:t>
            </a:r>
            <a:endParaRPr lang="zh-HK" altLang="en-US" dirty="0"/>
          </a:p>
        </p:txBody>
      </p:sp>
      <p:pic>
        <p:nvPicPr>
          <p:cNvPr id="2050" name="Picture 2" descr="https://www.kdnuggets.com/wp-content/uploads/toy-binary-dataset.png">
            <a:extLst>
              <a:ext uri="{FF2B5EF4-FFF2-40B4-BE49-F238E27FC236}">
                <a16:creationId xmlns:a16="http://schemas.microsoft.com/office/drawing/2014/main" id="{C757057A-2434-4A37-8F4F-05764526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5403"/>
            <a:ext cx="4025094" cy="296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gressionçåçæå°çµæ">
            <a:extLst>
              <a:ext uri="{FF2B5EF4-FFF2-40B4-BE49-F238E27FC236}">
                <a16:creationId xmlns:a16="http://schemas.microsoft.com/office/drawing/2014/main" id="{9D545D09-5D6C-4BDD-8829-3D77A4C1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00" y="2849543"/>
            <a:ext cx="4025093" cy="26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55FB7E1-E5A9-48A9-B820-3ED9F9C4324C}"/>
              </a:ext>
            </a:extLst>
          </p:cNvPr>
          <p:cNvSpPr txBox="1"/>
          <p:nvPr/>
        </p:nvSpPr>
        <p:spPr>
          <a:xfrm>
            <a:off x="1083212" y="5907237"/>
            <a:ext cx="378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Binary classification (Monthly and Quarterly trends)</a:t>
            </a:r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9F36595-1DE6-45D8-B540-F876805EC1DC}"/>
              </a:ext>
            </a:extLst>
          </p:cNvPr>
          <p:cNvSpPr txBox="1"/>
          <p:nvPr/>
        </p:nvSpPr>
        <p:spPr>
          <a:xfrm>
            <a:off x="6440557" y="5907237"/>
            <a:ext cx="378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Regression (Weekly and Monthly price predictions)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7668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F4B4AA-9574-4DE3-811C-F068419C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en-US" altLang="zh-HK" dirty="0"/>
              <a:t>Defining Prediction Goals</a:t>
            </a:r>
            <a:endParaRPr lang="zh-HK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FCBE848-A34C-442C-AA57-6D3C30254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84" y="2661359"/>
            <a:ext cx="5617516" cy="314859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440F096-AE3C-4C58-B6D9-1C782F093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89" y="3104491"/>
            <a:ext cx="5544226" cy="226233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6124F51-B458-4064-9C94-1ACFC3BBC28F}"/>
              </a:ext>
            </a:extLst>
          </p:cNvPr>
          <p:cNvSpPr txBox="1"/>
          <p:nvPr/>
        </p:nvSpPr>
        <p:spPr>
          <a:xfrm>
            <a:off x="801010" y="1611633"/>
            <a:ext cx="1101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400" dirty="0">
                <a:solidFill>
                  <a:srgbClr val="00B050"/>
                </a:solidFill>
              </a:rPr>
              <a:t>User-friendly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HK" sz="2400" dirty="0"/>
              <a:t>The users of our web application can </a:t>
            </a:r>
            <a:r>
              <a:rPr lang="en-US" altLang="zh-HK" sz="2400" b="1" dirty="0">
                <a:solidFill>
                  <a:srgbClr val="00B050"/>
                </a:solidFill>
              </a:rPr>
              <a:t>intuitively interpret </a:t>
            </a:r>
            <a:r>
              <a:rPr lang="en-US" altLang="zh-HK" sz="2400" dirty="0"/>
              <a:t>the prediction results.</a:t>
            </a:r>
          </a:p>
        </p:txBody>
      </p:sp>
    </p:spTree>
    <p:extLst>
      <p:ext uri="{BB962C8B-B14F-4D97-AF65-F5344CB8AC3E}">
        <p14:creationId xmlns:p14="http://schemas.microsoft.com/office/powerpoint/2010/main" val="406520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F3C57-AD10-45DC-A62E-0D517492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Literature Survey/related methodologies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75AE2A-2D8D-4F28-8553-9812FE14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HK" dirty="0"/>
              <a:t>Previous methodologies for predicting stock prices and forex rates:</a:t>
            </a:r>
          </a:p>
          <a:p>
            <a:pPr marL="0" indent="0">
              <a:buNone/>
            </a:pPr>
            <a:r>
              <a:rPr lang="en-US" altLang="zh-HK" dirty="0"/>
              <a:t> </a:t>
            </a:r>
            <a:endParaRPr lang="zh-HK" altLang="en-US" dirty="0"/>
          </a:p>
        </p:txBody>
      </p:sp>
      <p:pic>
        <p:nvPicPr>
          <p:cNvPr id="1026" name="Picture 2" descr="http://www.mcrworld.com/wp-content/uploads/2018/03/funimg1.jpg">
            <a:extLst>
              <a:ext uri="{FF2B5EF4-FFF2-40B4-BE49-F238E27FC236}">
                <a16:creationId xmlns:a16="http://schemas.microsoft.com/office/drawing/2014/main" id="{B8E6111E-959C-4928-9126-850EC05A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0" y="2294732"/>
            <a:ext cx="32194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usinessmantraa.in/wp-content/uploads/2017/03/technicalanalysis6.jpg">
            <a:extLst>
              <a:ext uri="{FF2B5EF4-FFF2-40B4-BE49-F238E27FC236}">
                <a16:creationId xmlns:a16="http://schemas.microsoft.com/office/drawing/2014/main" id="{DC2EF3A2-26AF-4EE2-88B8-7FEBFBB6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82" y="2912012"/>
            <a:ext cx="3787785" cy="25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ssets.digitalocean.com/articles/eng_python/arima/part_2_fig_5.png">
            <a:extLst>
              <a:ext uri="{FF2B5EF4-FFF2-40B4-BE49-F238E27FC236}">
                <a16:creationId xmlns:a16="http://schemas.microsoft.com/office/drawing/2014/main" id="{6DFE2945-4767-46AA-8982-C6A15EEA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03" y="2912012"/>
            <a:ext cx="3590152" cy="25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F8D53E4-BBD2-44B4-A9BF-02070C60DA56}"/>
              </a:ext>
            </a:extLst>
          </p:cNvPr>
          <p:cNvSpPr txBox="1"/>
          <p:nvPr/>
        </p:nvSpPr>
        <p:spPr>
          <a:xfrm>
            <a:off x="838200" y="5857360"/>
            <a:ext cx="275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Fundamental Analysis</a:t>
            </a:r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3C588A9-2FF1-433C-87C3-E391DAC48E61}"/>
              </a:ext>
            </a:extLst>
          </p:cNvPr>
          <p:cNvSpPr txBox="1"/>
          <p:nvPr/>
        </p:nvSpPr>
        <p:spPr>
          <a:xfrm flipH="1">
            <a:off x="4535780" y="5857360"/>
            <a:ext cx="34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Technical Analysis</a:t>
            </a:r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9D28164-5B5A-4670-A73D-5E7350ADF2DF}"/>
              </a:ext>
            </a:extLst>
          </p:cNvPr>
          <p:cNvSpPr txBox="1"/>
          <p:nvPr/>
        </p:nvSpPr>
        <p:spPr>
          <a:xfrm>
            <a:off x="8759005" y="5949693"/>
            <a:ext cx="30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Time Series Predictions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6551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21D3F4-0EA2-44AD-95E4-FDBDA8C9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Comparison between different methodologies</a:t>
            </a:r>
            <a:endParaRPr lang="zh-HK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86205F52-20A4-4125-8F8B-A650BBF04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230579"/>
              </p:ext>
            </p:extLst>
          </p:nvPr>
        </p:nvGraphicFramePr>
        <p:xfrm>
          <a:off x="2589213" y="2133600"/>
          <a:ext cx="8915397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9">
                  <a:extLst>
                    <a:ext uri="{9D8B030D-6E8A-4147-A177-3AD203B41FA5}">
                      <a16:colId xmlns:a16="http://schemas.microsoft.com/office/drawing/2014/main" val="4028216292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668140474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1617147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HK" altLang="en-US" sz="1400" dirty="0"/>
                    </a:p>
                  </a:txBody>
                  <a:tcPr marL="77524" marR="77524"/>
                </a:tc>
                <a:tc>
                  <a:txBody>
                    <a:bodyPr/>
                    <a:lstStyle/>
                    <a:p>
                      <a:r>
                        <a:rPr lang="en-US" altLang="zh-HK" sz="1400" dirty="0"/>
                        <a:t>Advantages</a:t>
                      </a:r>
                      <a:endParaRPr lang="zh-HK" altLang="en-US" sz="1400" dirty="0"/>
                    </a:p>
                  </a:txBody>
                  <a:tcPr marL="77524" marR="77524"/>
                </a:tc>
                <a:tc>
                  <a:txBody>
                    <a:bodyPr/>
                    <a:lstStyle/>
                    <a:p>
                      <a:r>
                        <a:rPr lang="en-US" altLang="zh-HK" sz="1400" dirty="0"/>
                        <a:t>Disadvantages</a:t>
                      </a:r>
                      <a:endParaRPr lang="zh-HK" altLang="en-US" sz="1400" dirty="0"/>
                    </a:p>
                  </a:txBody>
                  <a:tcPr marL="77524" marR="77524"/>
                </a:tc>
                <a:extLst>
                  <a:ext uri="{0D108BD9-81ED-4DB2-BD59-A6C34878D82A}">
                    <a16:rowId xmlns:a16="http://schemas.microsoft.com/office/drawing/2014/main" val="335806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400" dirty="0"/>
                        <a:t>Fundamental Analysis</a:t>
                      </a:r>
                      <a:endParaRPr lang="zh-HK" altLang="en-US" sz="1400" dirty="0"/>
                    </a:p>
                  </a:txBody>
                  <a:tcPr marL="77524" marR="77524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HK" sz="1400" dirty="0"/>
                        <a:t>Take the external factors other than price into account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HK" sz="1400" dirty="0"/>
                        <a:t>Able to predict long term trend</a:t>
                      </a:r>
                      <a:endParaRPr lang="zh-HK" altLang="en-US" sz="1400" dirty="0"/>
                    </a:p>
                  </a:txBody>
                  <a:tcPr marL="77524" marR="77524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HK" sz="1400" dirty="0"/>
                        <a:t>Tend to ignore drastic / short term price movement and unable to predict short term fluctuation of prices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HK" sz="1400" dirty="0"/>
                        <a:t>Complicated to perform and extract data</a:t>
                      </a:r>
                      <a:endParaRPr lang="zh-HK" altLang="en-US" sz="1400" dirty="0"/>
                    </a:p>
                  </a:txBody>
                  <a:tcPr marL="77524" marR="77524"/>
                </a:tc>
                <a:extLst>
                  <a:ext uri="{0D108BD9-81ED-4DB2-BD59-A6C34878D82A}">
                    <a16:rowId xmlns:a16="http://schemas.microsoft.com/office/drawing/2014/main" val="72316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400" dirty="0"/>
                        <a:t>Technical Analysis</a:t>
                      </a:r>
                      <a:endParaRPr lang="zh-HK" altLang="en-US" sz="1400" dirty="0"/>
                    </a:p>
                  </a:txBody>
                  <a:tcPr marL="77524" marR="77524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HK" sz="1400" dirty="0"/>
                        <a:t>Analysis can be quantified by technical indicators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HK" sz="1400" dirty="0"/>
                        <a:t>Can be easily implemented and interpreted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zh-HK" altLang="en-US" sz="1400" dirty="0"/>
                    </a:p>
                  </a:txBody>
                  <a:tcPr marL="77524" marR="77524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HK" sz="1400" dirty="0"/>
                        <a:t>Some aspects seem to be subjective and complicated to implement (e.g. chart patterns)</a:t>
                      </a:r>
                      <a:endParaRPr lang="zh-HK" altLang="en-US" sz="1400" dirty="0"/>
                    </a:p>
                  </a:txBody>
                  <a:tcPr marL="77524" marR="77524"/>
                </a:tc>
                <a:extLst>
                  <a:ext uri="{0D108BD9-81ED-4DB2-BD59-A6C34878D82A}">
                    <a16:rowId xmlns:a16="http://schemas.microsoft.com/office/drawing/2014/main" val="232163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400" dirty="0"/>
                        <a:t>Time series Forecasting</a:t>
                      </a:r>
                      <a:endParaRPr lang="zh-HK" altLang="en-US" sz="1400" dirty="0"/>
                    </a:p>
                  </a:txBody>
                  <a:tcPr marL="77524" marR="77524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altLang="zh-HK" sz="1400" dirty="0"/>
                        <a:t>Easy to implement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HK" sz="1400" dirty="0"/>
                        <a:t>Able to forecast periodical motion if exists</a:t>
                      </a:r>
                      <a:endParaRPr lang="zh-HK" altLang="en-US" sz="1400" dirty="0"/>
                    </a:p>
                  </a:txBody>
                  <a:tcPr marL="77524" marR="77524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altLang="zh-HK" sz="1400" dirty="0"/>
                        <a:t>Simplified predictions tend to  overlook external factors.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HK" sz="1400" dirty="0"/>
                        <a:t>Complicated transformation for non-stationary time series</a:t>
                      </a:r>
                      <a:endParaRPr lang="zh-HK" altLang="en-US" sz="1400" dirty="0"/>
                    </a:p>
                  </a:txBody>
                  <a:tcPr marL="77524" marR="77524"/>
                </a:tc>
                <a:extLst>
                  <a:ext uri="{0D108BD9-81ED-4DB2-BD59-A6C34878D82A}">
                    <a16:rowId xmlns:a16="http://schemas.microsoft.com/office/drawing/2014/main" val="1846435257"/>
                  </a:ext>
                </a:extLst>
              </a:tr>
            </a:tbl>
          </a:graphicData>
        </a:graphic>
      </p:graphicFrame>
      <p:pic>
        <p:nvPicPr>
          <p:cNvPr id="5" name="Picture 2" descr="http://www.mcrworld.com/wp-content/uploads/2018/03/funimg1.jpg">
            <a:extLst>
              <a:ext uri="{FF2B5EF4-FFF2-40B4-BE49-F238E27FC236}">
                <a16:creationId xmlns:a16="http://schemas.microsoft.com/office/drawing/2014/main" id="{CD81F385-9BF9-464C-BA6E-AC726B79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24" y="2932740"/>
            <a:ext cx="1016581" cy="9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businessmantraa.in/wp-content/uploads/2017/03/technicalanalysis6.jpg">
            <a:extLst>
              <a:ext uri="{FF2B5EF4-FFF2-40B4-BE49-F238E27FC236}">
                <a16:creationId xmlns:a16="http://schemas.microsoft.com/office/drawing/2014/main" id="{8CF8709B-9D10-4D03-82F5-D037DA6F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1" y="4133778"/>
            <a:ext cx="1298714" cy="8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assets.digitalocean.com/articles/eng_python/arima/part_2_fig_5.png">
            <a:extLst>
              <a:ext uri="{FF2B5EF4-FFF2-40B4-BE49-F238E27FC236}">
                <a16:creationId xmlns:a16="http://schemas.microsoft.com/office/drawing/2014/main" id="{6EAB3305-EB09-4D82-B591-F42F142B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2" y="5294106"/>
            <a:ext cx="103367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09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A1036-5897-418B-9BA4-4626DE83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Stocks and forex included in our web application</a:t>
            </a:r>
            <a:endParaRPr lang="zh-HK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B6D3DA3-D44A-47FD-A3BB-B907DBBED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724401"/>
              </p:ext>
            </p:extLst>
          </p:nvPr>
        </p:nvGraphicFramePr>
        <p:xfrm>
          <a:off x="5791089" y="1895061"/>
          <a:ext cx="5831067" cy="4537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140691">
                  <a:extLst>
                    <a:ext uri="{9D8B030D-6E8A-4147-A177-3AD203B41FA5}">
                      <a16:colId xmlns:a16="http://schemas.microsoft.com/office/drawing/2014/main" val="1090928078"/>
                    </a:ext>
                  </a:extLst>
                </a:gridCol>
                <a:gridCol w="2690376">
                  <a:extLst>
                    <a:ext uri="{9D8B030D-6E8A-4147-A177-3AD203B41FA5}">
                      <a16:colId xmlns:a16="http://schemas.microsoft.com/office/drawing/2014/main" val="3163787199"/>
                    </a:ext>
                  </a:extLst>
                </a:gridCol>
              </a:tblGrid>
              <a:tr h="458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Forex currency pairs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Market Share % in 2016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8350300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USD/EUR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23.1%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850180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USD/JPY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17.8%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771786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USD/GBP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9.3%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984076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USD/AUD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5.2%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810840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USD/CAD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4.3%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381953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USD/CNY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3.8%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404573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USD/CHF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3.6%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511227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USD/MXN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1.8%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432166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USD/SGD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1.6%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160713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USD/KRW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1.5%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485358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ECE340A-3843-4CDB-84F4-4FACC32F5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98413"/>
              </p:ext>
            </p:extLst>
          </p:nvPr>
        </p:nvGraphicFramePr>
        <p:xfrm>
          <a:off x="909167" y="1905000"/>
          <a:ext cx="4669997" cy="46157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56478">
                  <a:extLst>
                    <a:ext uri="{9D8B030D-6E8A-4147-A177-3AD203B41FA5}">
                      <a16:colId xmlns:a16="http://schemas.microsoft.com/office/drawing/2014/main" val="1693525099"/>
                    </a:ext>
                  </a:extLst>
                </a:gridCol>
                <a:gridCol w="1556478">
                  <a:extLst>
                    <a:ext uri="{9D8B030D-6E8A-4147-A177-3AD203B41FA5}">
                      <a16:colId xmlns:a16="http://schemas.microsoft.com/office/drawing/2014/main" val="3727577790"/>
                    </a:ext>
                  </a:extLst>
                </a:gridCol>
                <a:gridCol w="1557041">
                  <a:extLst>
                    <a:ext uri="{9D8B030D-6E8A-4147-A177-3AD203B41FA5}">
                      <a16:colId xmlns:a16="http://schemas.microsoft.com/office/drawing/2014/main" val="1597109265"/>
                    </a:ext>
                  </a:extLst>
                </a:gridCol>
              </a:tblGrid>
              <a:tr h="1031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Stock Code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Name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Corresponding aspect  as the constituent of HSI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1349889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HSBC Holdings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Finance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0989071"/>
                  </a:ext>
                </a:extLst>
              </a:tr>
              <a:tr h="41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2388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BOC Hong Kong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Finance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991099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388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HKEX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Finance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750197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CLP Holdings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Utilities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503153"/>
                  </a:ext>
                </a:extLst>
              </a:tr>
              <a:tr h="41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836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China Res Power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Utilities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660810"/>
                  </a:ext>
                </a:extLst>
              </a:tr>
              <a:tr h="41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Wharf Holdings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Properties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353148"/>
                  </a:ext>
                </a:extLst>
              </a:tr>
              <a:tr h="41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2007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Country Garden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Properties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732882"/>
                  </a:ext>
                </a:extLst>
              </a:tr>
              <a:tr h="41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CKH Holdings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Commerce &amp; Industry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213366"/>
                  </a:ext>
                </a:extLst>
              </a:tr>
              <a:tr h="41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700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Tencent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Commerce &amp; Industry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833939"/>
                  </a:ext>
                </a:extLst>
              </a:tr>
              <a:tr h="41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992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Lenovo Group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Commerce &amp; Industry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49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29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3270BA-76A5-4E03-A5F9-26AB6893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/>
              <a:t>Design and general workflow of our web application</a:t>
            </a:r>
            <a:endParaRPr lang="zh-HK" altLang="en-US" dirty="0"/>
          </a:p>
        </p:txBody>
      </p:sp>
      <p:pic>
        <p:nvPicPr>
          <p:cNvPr id="3074" name="Picture 2" descr="https://imageog.flaticon.com/icons/png/512/47/47769.png?size=1200x630f&amp;pad=10,10,10,10&amp;ext=png&amp;bg=FFFFFFFF">
            <a:extLst>
              <a:ext uri="{FF2B5EF4-FFF2-40B4-BE49-F238E27FC236}">
                <a16:creationId xmlns:a16="http://schemas.microsoft.com/office/drawing/2014/main" id="{25C6953E-8643-4F5A-AA3D-4B7B1B228F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4331"/>
            <a:ext cx="1977360" cy="10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3C80820F-133E-451B-9BCE-9ABAC0B63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42" y="2547701"/>
            <a:ext cx="2557358" cy="1151373"/>
          </a:xfrm>
          <a:prstGeom prst="rect">
            <a:avLst/>
          </a:prstGeom>
        </p:spPr>
      </p:pic>
      <p:pic>
        <p:nvPicPr>
          <p:cNvPr id="3076" name="Picture 4" descr="web server symbolçåçæå°çµæ">
            <a:extLst>
              <a:ext uri="{FF2B5EF4-FFF2-40B4-BE49-F238E27FC236}">
                <a16:creationId xmlns:a16="http://schemas.microsoft.com/office/drawing/2014/main" id="{49D0E7B4-A528-4F24-9A6A-DC33E128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5" y="2420003"/>
            <a:ext cx="1336430" cy="13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orage symbolçåçæå°çµæ">
            <a:extLst>
              <a:ext uri="{FF2B5EF4-FFF2-40B4-BE49-F238E27FC236}">
                <a16:creationId xmlns:a16="http://schemas.microsoft.com/office/drawing/2014/main" id="{7F4442DA-88FD-4B8B-B2FD-DDCED43C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039" y="2212589"/>
            <a:ext cx="1413482" cy="15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ç¸éåç">
            <a:extLst>
              <a:ext uri="{FF2B5EF4-FFF2-40B4-BE49-F238E27FC236}">
                <a16:creationId xmlns:a16="http://schemas.microsoft.com/office/drawing/2014/main" id="{6E259919-AB5C-4FAC-9318-6F74022A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78" y="4892240"/>
            <a:ext cx="1977361" cy="16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CB6467C-77BC-4416-B16F-7692488CEC2C}"/>
              </a:ext>
            </a:extLst>
          </p:cNvPr>
          <p:cNvSpPr txBox="1"/>
          <p:nvPr/>
        </p:nvSpPr>
        <p:spPr>
          <a:xfrm>
            <a:off x="1022074" y="4005997"/>
            <a:ext cx="160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Users</a:t>
            </a:r>
            <a:endParaRPr lang="zh-HK" altLang="en-US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2D61090C-B757-4057-9C32-19CF92240BBF}"/>
              </a:ext>
            </a:extLst>
          </p:cNvPr>
          <p:cNvCxnSpPr>
            <a:cxnSpLocks/>
          </p:cNvCxnSpPr>
          <p:nvPr/>
        </p:nvCxnSpPr>
        <p:spPr>
          <a:xfrm>
            <a:off x="2438400" y="3335422"/>
            <a:ext cx="1100242" cy="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BC30984-28C2-448C-BE58-A7C38E75799A}"/>
              </a:ext>
            </a:extLst>
          </p:cNvPr>
          <p:cNvSpPr txBox="1"/>
          <p:nvPr/>
        </p:nvSpPr>
        <p:spPr>
          <a:xfrm>
            <a:off x="3684260" y="3903896"/>
            <a:ext cx="22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Web UI</a:t>
            </a:r>
            <a:endParaRPr lang="zh-HK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4D0FB59-055F-4BA3-A9CD-61D7B94A1095}"/>
              </a:ext>
            </a:extLst>
          </p:cNvPr>
          <p:cNvCxnSpPr>
            <a:cxnSpLocks/>
          </p:cNvCxnSpPr>
          <p:nvPr/>
        </p:nvCxnSpPr>
        <p:spPr>
          <a:xfrm>
            <a:off x="6096000" y="3446353"/>
            <a:ext cx="1373945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3BE25CA-A777-47CF-BCDC-EB9973D73530}"/>
              </a:ext>
            </a:extLst>
          </p:cNvPr>
          <p:cNvSpPr txBox="1"/>
          <p:nvPr/>
        </p:nvSpPr>
        <p:spPr>
          <a:xfrm>
            <a:off x="7469945" y="3821331"/>
            <a:ext cx="147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Web server</a:t>
            </a:r>
            <a:endParaRPr lang="zh-HK" altLang="en-US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5B623AD-1123-4D77-911E-E8E5D40BAC22}"/>
              </a:ext>
            </a:extLst>
          </p:cNvPr>
          <p:cNvCxnSpPr>
            <a:cxnSpLocks/>
          </p:cNvCxnSpPr>
          <p:nvPr/>
        </p:nvCxnSpPr>
        <p:spPr>
          <a:xfrm>
            <a:off x="8806375" y="3446353"/>
            <a:ext cx="961664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1DCFB6A-F292-484D-9A35-B1BA8451E124}"/>
              </a:ext>
            </a:extLst>
          </p:cNvPr>
          <p:cNvCxnSpPr>
            <a:cxnSpLocks/>
          </p:cNvCxnSpPr>
          <p:nvPr/>
        </p:nvCxnSpPr>
        <p:spPr>
          <a:xfrm>
            <a:off x="8557757" y="4273228"/>
            <a:ext cx="1731493" cy="63437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FEB0811-1A0F-4AB0-B39C-7556BF21C72E}"/>
              </a:ext>
            </a:extLst>
          </p:cNvPr>
          <p:cNvCxnSpPr>
            <a:stCxn id="3084" idx="0"/>
          </p:cNvCxnSpPr>
          <p:nvPr/>
        </p:nvCxnSpPr>
        <p:spPr>
          <a:xfrm flipH="1" flipV="1">
            <a:off x="10628243" y="3821331"/>
            <a:ext cx="18816" cy="10709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68E0ABEC-4AD9-4EA5-B131-1AC4CB37C8AE}"/>
              </a:ext>
            </a:extLst>
          </p:cNvPr>
          <p:cNvCxnSpPr>
            <a:cxnSpLocks/>
            <a:stCxn id="3082" idx="1"/>
          </p:cNvCxnSpPr>
          <p:nvPr/>
        </p:nvCxnSpPr>
        <p:spPr>
          <a:xfrm flipH="1" flipV="1">
            <a:off x="8806377" y="2981482"/>
            <a:ext cx="961662" cy="111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E4E7A43E-6410-46CC-9B71-A1D57D2C9A3F}"/>
              </a:ext>
            </a:extLst>
          </p:cNvPr>
          <p:cNvCxnSpPr>
            <a:cxnSpLocks/>
          </p:cNvCxnSpPr>
          <p:nvPr/>
        </p:nvCxnSpPr>
        <p:spPr>
          <a:xfrm flipH="1">
            <a:off x="6096001" y="2927608"/>
            <a:ext cx="137394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B5395D93-18BF-4F92-BDBB-A1FD62D0FF31}"/>
              </a:ext>
            </a:extLst>
          </p:cNvPr>
          <p:cNvCxnSpPr>
            <a:cxnSpLocks/>
          </p:cNvCxnSpPr>
          <p:nvPr/>
        </p:nvCxnSpPr>
        <p:spPr>
          <a:xfrm flipH="1">
            <a:off x="2438400" y="2927608"/>
            <a:ext cx="108667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78DA5CD-CEE5-4DE6-8061-A3A41D07C4C7}"/>
              </a:ext>
            </a:extLst>
          </p:cNvPr>
          <p:cNvSpPr txBox="1"/>
          <p:nvPr/>
        </p:nvSpPr>
        <p:spPr>
          <a:xfrm>
            <a:off x="8138160" y="5883287"/>
            <a:ext cx="146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Internet data </a:t>
            </a:r>
          </a:p>
          <a:p>
            <a:pPr algn="ctr"/>
            <a:r>
              <a:rPr lang="en-US" altLang="zh-HK" dirty="0"/>
              <a:t>sources</a:t>
            </a:r>
            <a:endParaRPr lang="zh-HK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C8CA6AF-83A1-437F-8849-36E3FD156618}"/>
              </a:ext>
            </a:extLst>
          </p:cNvPr>
          <p:cNvSpPr txBox="1"/>
          <p:nvPr/>
        </p:nvSpPr>
        <p:spPr>
          <a:xfrm>
            <a:off x="2414522" y="3711271"/>
            <a:ext cx="110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C000"/>
                </a:solidFill>
              </a:rPr>
              <a:t>① Access</a:t>
            </a:r>
            <a:endParaRPr lang="zh-HK" altLang="en-US" b="1" dirty="0">
              <a:solidFill>
                <a:srgbClr val="FFC000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582BA9D1-7CE4-4633-A495-E9153757A427}"/>
              </a:ext>
            </a:extLst>
          </p:cNvPr>
          <p:cNvSpPr txBox="1"/>
          <p:nvPr/>
        </p:nvSpPr>
        <p:spPr>
          <a:xfrm>
            <a:off x="9658378" y="1459875"/>
            <a:ext cx="165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Local Storage of web server</a:t>
            </a:r>
            <a:endParaRPr lang="zh-HK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761302F7-E404-4B44-9EEE-C4CBA7505D94}"/>
              </a:ext>
            </a:extLst>
          </p:cNvPr>
          <p:cNvSpPr txBox="1"/>
          <p:nvPr/>
        </p:nvSpPr>
        <p:spPr>
          <a:xfrm>
            <a:off x="6048799" y="3707275"/>
            <a:ext cx="1475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FFC000"/>
                </a:solidFill>
                <a:latin typeface="+mj-lt"/>
              </a:rPr>
              <a:t>② </a:t>
            </a:r>
            <a:r>
              <a:rPr lang="en-US" altLang="zh-HK" b="1" dirty="0">
                <a:solidFill>
                  <a:srgbClr val="FFC000"/>
                </a:solidFill>
              </a:rPr>
              <a:t>Make “GET” requests</a:t>
            </a:r>
            <a:endParaRPr lang="zh-HK" altLang="en-US" b="1" dirty="0">
              <a:solidFill>
                <a:srgbClr val="FFC00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B197598-EEDF-4BF4-83E3-0E7EFD9D1AC8}"/>
              </a:ext>
            </a:extLst>
          </p:cNvPr>
          <p:cNvSpPr txBox="1"/>
          <p:nvPr/>
        </p:nvSpPr>
        <p:spPr>
          <a:xfrm flipH="1">
            <a:off x="8465253" y="3643706"/>
            <a:ext cx="225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FFC000"/>
                </a:solidFill>
              </a:rPr>
              <a:t>③ </a:t>
            </a:r>
            <a:r>
              <a:rPr lang="en-US" altLang="zh-HK" b="1" dirty="0">
                <a:solidFill>
                  <a:srgbClr val="FFC000"/>
                </a:solidFill>
              </a:rPr>
              <a:t>Request data</a:t>
            </a:r>
            <a:endParaRPr lang="zh-HK" altLang="en-US" b="1" dirty="0">
              <a:solidFill>
                <a:srgbClr val="FFC00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C9CD2C1-BD9A-4B4D-ABB2-99670D0524AF}"/>
              </a:ext>
            </a:extLst>
          </p:cNvPr>
          <p:cNvSpPr txBox="1"/>
          <p:nvPr/>
        </p:nvSpPr>
        <p:spPr>
          <a:xfrm>
            <a:off x="7655913" y="4630605"/>
            <a:ext cx="186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FFC000"/>
                </a:solidFill>
              </a:rPr>
              <a:t>④ </a:t>
            </a:r>
            <a:r>
              <a:rPr lang="en-US" altLang="zh-HK" b="1" dirty="0">
                <a:solidFill>
                  <a:srgbClr val="FFC000"/>
                </a:solidFill>
              </a:rPr>
              <a:t>Download if not exists</a:t>
            </a:r>
            <a:endParaRPr lang="zh-HK" altLang="en-US" b="1" dirty="0">
              <a:solidFill>
                <a:srgbClr val="FFC000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666B8D4C-382D-4107-93D2-BB41B29C2697}"/>
              </a:ext>
            </a:extLst>
          </p:cNvPr>
          <p:cNvSpPr txBox="1"/>
          <p:nvPr/>
        </p:nvSpPr>
        <p:spPr>
          <a:xfrm>
            <a:off x="10902964" y="3534564"/>
            <a:ext cx="1378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00B050"/>
                </a:solidFill>
              </a:rPr>
              <a:t>⑤</a:t>
            </a:r>
            <a:endParaRPr lang="en-US" altLang="zh-HK" b="1" dirty="0">
              <a:solidFill>
                <a:srgbClr val="00B050"/>
              </a:solidFill>
            </a:endParaRPr>
          </a:p>
          <a:p>
            <a:pPr algn="ctr"/>
            <a:r>
              <a:rPr lang="en-US" altLang="zh-HK" b="1" dirty="0">
                <a:solidFill>
                  <a:srgbClr val="00B050"/>
                </a:solidFill>
              </a:rPr>
              <a:t>Download latest Prices  Daily</a:t>
            </a:r>
            <a:endParaRPr lang="zh-HK" altLang="en-US" b="1" dirty="0">
              <a:solidFill>
                <a:srgbClr val="00B05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C27B20BE-7F19-4565-A186-E4C672252394}"/>
              </a:ext>
            </a:extLst>
          </p:cNvPr>
          <p:cNvSpPr txBox="1"/>
          <p:nvPr/>
        </p:nvSpPr>
        <p:spPr>
          <a:xfrm>
            <a:off x="8557757" y="1725435"/>
            <a:ext cx="136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00B050"/>
                </a:solidFill>
              </a:rPr>
              <a:t>⑥ </a:t>
            </a:r>
            <a:r>
              <a:rPr lang="en-US" altLang="zh-HK" b="1" dirty="0">
                <a:solidFill>
                  <a:srgbClr val="00B050"/>
                </a:solidFill>
              </a:rPr>
              <a:t>Send back requested Data</a:t>
            </a:r>
            <a:endParaRPr lang="zh-HK" altLang="en-US" b="1" dirty="0">
              <a:solidFill>
                <a:srgbClr val="00B050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A2AFF84A-626D-4EB0-AEF6-D03059DDE533}"/>
              </a:ext>
            </a:extLst>
          </p:cNvPr>
          <p:cNvSpPr txBox="1"/>
          <p:nvPr/>
        </p:nvSpPr>
        <p:spPr>
          <a:xfrm>
            <a:off x="6166808" y="2216379"/>
            <a:ext cx="135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00B050"/>
                </a:solidFill>
              </a:rPr>
              <a:t>⑦ </a:t>
            </a:r>
            <a:r>
              <a:rPr lang="en-US" altLang="zh-HK" b="1" dirty="0">
                <a:solidFill>
                  <a:srgbClr val="00B050"/>
                </a:solidFill>
              </a:rPr>
              <a:t>JSON responses</a:t>
            </a:r>
            <a:endParaRPr lang="zh-HK" altLang="en-US" b="1" dirty="0">
              <a:solidFill>
                <a:srgbClr val="00B050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01E15B3-F76E-4FE4-996E-9CCA4A3B2B71}"/>
              </a:ext>
            </a:extLst>
          </p:cNvPr>
          <p:cNvSpPr txBox="1"/>
          <p:nvPr/>
        </p:nvSpPr>
        <p:spPr>
          <a:xfrm>
            <a:off x="2279962" y="1695574"/>
            <a:ext cx="131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00B050"/>
                </a:solidFill>
              </a:rPr>
              <a:t>⑧ </a:t>
            </a:r>
            <a:r>
              <a:rPr lang="en-US" altLang="zh-HK" b="1" dirty="0">
                <a:solidFill>
                  <a:srgbClr val="00B050"/>
                </a:solidFill>
              </a:rPr>
              <a:t>Display rendered pages</a:t>
            </a:r>
            <a:endParaRPr lang="zh-HK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61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4CF47C-3252-49E9-935B-B88C8EDF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Work flow of constructing prediction models (Regression)</a:t>
            </a:r>
            <a:endParaRPr lang="zh-HK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6EE0E41-184B-4A24-9C8F-40837EF8AB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156" y="3428999"/>
            <a:ext cx="1795713" cy="1325563"/>
          </a:xfrm>
          <a:prstGeom prst="rect">
            <a:avLst/>
          </a:prstGeom>
        </p:spPr>
      </p:pic>
      <p:pic>
        <p:nvPicPr>
          <p:cNvPr id="4" name="Picture 2" descr="https://filipmolcik.com/wp-content/uploads/2016/12/yahoo-finance-logo-png-yahoo-finance-logo.png">
            <a:extLst>
              <a:ext uri="{FF2B5EF4-FFF2-40B4-BE49-F238E27FC236}">
                <a16:creationId xmlns:a16="http://schemas.microsoft.com/office/drawing/2014/main" id="{209E79D8-6B94-4E1E-BF4C-C8553E15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11" y="1892421"/>
            <a:ext cx="1521961" cy="11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3">
            <a:extLst>
              <a:ext uri="{FF2B5EF4-FFF2-40B4-BE49-F238E27FC236}">
                <a16:creationId xmlns:a16="http://schemas.microsoft.com/office/drawing/2014/main" id="{42DF7D63-10A5-4DA0-A717-BDA3624B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601919"/>
            <a:ext cx="2126872" cy="4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D2C8391-8122-49EC-A3CF-05E025E97C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494356" y="3428999"/>
            <a:ext cx="1996733" cy="1325563"/>
          </a:xfrm>
          <a:prstGeom prst="rect">
            <a:avLst/>
          </a:prstGeom>
        </p:spPr>
      </p:pic>
      <p:pic>
        <p:nvPicPr>
          <p:cNvPr id="5122" name="Picture 2" descr="standardization statisticsçåçæå°çµæ">
            <a:extLst>
              <a:ext uri="{FF2B5EF4-FFF2-40B4-BE49-F238E27FC236}">
                <a16:creationId xmlns:a16="http://schemas.microsoft.com/office/drawing/2014/main" id="{112FEFF5-FDFE-4615-8CD8-68E2D11D5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05" y="3378859"/>
            <a:ext cx="1795714" cy="10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cikit-learn.org/stable/_static/ml_map.png">
            <a:extLst>
              <a:ext uri="{FF2B5EF4-FFF2-40B4-BE49-F238E27FC236}">
                <a16:creationId xmlns:a16="http://schemas.microsoft.com/office/drawing/2014/main" id="{25145B0E-5783-4CA3-B555-FC923700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51" y="1816651"/>
            <a:ext cx="16938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BF3CFBE4-C7E6-4AA2-A248-18CDC5B8C9B9}"/>
              </a:ext>
            </a:extLst>
          </p:cNvPr>
          <p:cNvCxnSpPr>
            <a:endCxn id="6" idx="0"/>
          </p:cNvCxnSpPr>
          <p:nvPr/>
        </p:nvCxnSpPr>
        <p:spPr>
          <a:xfrm>
            <a:off x="1894012" y="2663687"/>
            <a:ext cx="1" cy="76531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D369C07-AE28-473B-80F7-7230B94CBB65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791869" y="4091781"/>
            <a:ext cx="70248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67DB0239-1471-49C4-8C38-45FAA10B4CEC}"/>
              </a:ext>
            </a:extLst>
          </p:cNvPr>
          <p:cNvCxnSpPr>
            <a:cxnSpLocks/>
          </p:cNvCxnSpPr>
          <p:nvPr/>
        </p:nvCxnSpPr>
        <p:spPr>
          <a:xfrm flipV="1">
            <a:off x="5431439" y="4091780"/>
            <a:ext cx="561812" cy="6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stackçåçæå°çµæ">
            <a:extLst>
              <a:ext uri="{FF2B5EF4-FFF2-40B4-BE49-F238E27FC236}">
                <a16:creationId xmlns:a16="http://schemas.microsoft.com/office/drawing/2014/main" id="{7AB3E0DC-B8D2-431C-8065-FAD334A0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47" y="4837852"/>
            <a:ext cx="1619721" cy="11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CB614E0-86FE-453E-B375-D6F0A54667CD}"/>
              </a:ext>
            </a:extLst>
          </p:cNvPr>
          <p:cNvCxnSpPr>
            <a:cxnSpLocks/>
            <a:endCxn id="5124" idx="1"/>
          </p:cNvCxnSpPr>
          <p:nvPr/>
        </p:nvCxnSpPr>
        <p:spPr>
          <a:xfrm>
            <a:off x="6531079" y="4667263"/>
            <a:ext cx="1544868" cy="76506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96C6E6A8-7786-47CC-871E-2E160D2321FB}"/>
              </a:ext>
            </a:extLst>
          </p:cNvPr>
          <p:cNvCxnSpPr>
            <a:cxnSpLocks/>
          </p:cNvCxnSpPr>
          <p:nvPr/>
        </p:nvCxnSpPr>
        <p:spPr>
          <a:xfrm flipV="1">
            <a:off x="8967615" y="2744294"/>
            <a:ext cx="1" cy="65440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performance evaluationçåçæå°çµæ">
            <a:extLst>
              <a:ext uri="{FF2B5EF4-FFF2-40B4-BE49-F238E27FC236}">
                <a16:creationId xmlns:a16="http://schemas.microsoft.com/office/drawing/2014/main" id="{7419E63A-9997-45A7-9C8B-E6CED964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187" y="1817590"/>
            <a:ext cx="1529313" cy="10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050B97C0-9258-4F9E-8126-610C746A7A71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7662868" y="4459029"/>
            <a:ext cx="2547183" cy="97355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78066D06-455D-4D68-96D1-C3BF1AB2E6D9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11019912" y="3071498"/>
            <a:ext cx="0" cy="176661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6BD6A8A-6C04-492E-AC24-A0E185A4854C}"/>
              </a:ext>
            </a:extLst>
          </p:cNvPr>
          <p:cNvCxnSpPr>
            <a:cxnSpLocks/>
            <a:stCxn id="11" idx="3"/>
            <a:endCxn id="5126" idx="1"/>
          </p:cNvCxnSpPr>
          <p:nvPr/>
        </p:nvCxnSpPr>
        <p:spPr>
          <a:xfrm>
            <a:off x="10006713" y="2344495"/>
            <a:ext cx="424474" cy="131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6A1D071-3D5D-4B57-9CE8-96928A32C68E}"/>
              </a:ext>
            </a:extLst>
          </p:cNvPr>
          <p:cNvSpPr txBox="1"/>
          <p:nvPr/>
        </p:nvSpPr>
        <p:spPr>
          <a:xfrm>
            <a:off x="1899749" y="2813126"/>
            <a:ext cx="22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92D050"/>
                </a:solidFill>
              </a:rPr>
              <a:t>① Download data</a:t>
            </a:r>
            <a:endParaRPr lang="zh-HK" altLang="en-US" b="1" dirty="0">
              <a:solidFill>
                <a:srgbClr val="92D050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DDF0EBE-6E26-4365-BA4E-4A73C4B4D6D1}"/>
              </a:ext>
            </a:extLst>
          </p:cNvPr>
          <p:cNvSpPr txBox="1"/>
          <p:nvPr/>
        </p:nvSpPr>
        <p:spPr>
          <a:xfrm>
            <a:off x="2083435" y="5147827"/>
            <a:ext cx="226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92D050"/>
                </a:solidFill>
              </a:rPr>
              <a:t>②</a:t>
            </a:r>
            <a:r>
              <a:rPr lang="en-US" altLang="zh-HK" b="1" dirty="0">
                <a:solidFill>
                  <a:srgbClr val="92D050"/>
                </a:solidFill>
              </a:rPr>
              <a:t> Transformation to stationary wave</a:t>
            </a:r>
            <a:endParaRPr lang="zh-HK" altLang="en-US" b="1" dirty="0">
              <a:solidFill>
                <a:srgbClr val="92D05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8965767-A9A2-4D99-8E48-7C1D43C61B40}"/>
              </a:ext>
            </a:extLst>
          </p:cNvPr>
          <p:cNvSpPr txBox="1"/>
          <p:nvPr/>
        </p:nvSpPr>
        <p:spPr>
          <a:xfrm>
            <a:off x="8871392" y="4191521"/>
            <a:ext cx="197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0070C0"/>
                </a:solidFill>
              </a:rPr>
              <a:t>⑤ </a:t>
            </a:r>
            <a:r>
              <a:rPr lang="en-US" altLang="zh-HK" b="1" dirty="0">
                <a:solidFill>
                  <a:srgbClr val="0070C0"/>
                </a:solidFill>
              </a:rPr>
              <a:t>Scaling by Standardization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2E78871D-6467-482E-AA48-A45E572427F7}"/>
              </a:ext>
            </a:extLst>
          </p:cNvPr>
          <p:cNvSpPr txBox="1"/>
          <p:nvPr/>
        </p:nvSpPr>
        <p:spPr>
          <a:xfrm>
            <a:off x="4771107" y="2780066"/>
            <a:ext cx="183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92D050"/>
                </a:solidFill>
              </a:rPr>
              <a:t>③ </a:t>
            </a:r>
            <a:r>
              <a:rPr lang="en-US" altLang="zh-HK" b="1" dirty="0">
                <a:solidFill>
                  <a:srgbClr val="92D050"/>
                </a:solidFill>
              </a:rPr>
              <a:t>Train test split (66%:33%)</a:t>
            </a:r>
            <a:endParaRPr lang="zh-HK" altLang="en-US" dirty="0">
              <a:solidFill>
                <a:srgbClr val="92D050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6BA5046-ABFA-47B1-AC51-EB5C2EB9DE0B}"/>
              </a:ext>
            </a:extLst>
          </p:cNvPr>
          <p:cNvSpPr txBox="1"/>
          <p:nvPr/>
        </p:nvSpPr>
        <p:spPr>
          <a:xfrm>
            <a:off x="8967615" y="6126040"/>
            <a:ext cx="161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7030A0"/>
                </a:solidFill>
              </a:rPr>
              <a:t>④ </a:t>
            </a:r>
            <a:r>
              <a:rPr lang="en-US" altLang="zh-HK" b="1" dirty="0">
                <a:solidFill>
                  <a:srgbClr val="7030A0"/>
                </a:solidFill>
              </a:rPr>
              <a:t>Stacking</a:t>
            </a:r>
          </a:p>
        </p:txBody>
      </p: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76D22712-37B2-4400-AFC9-87601B1FD392}"/>
              </a:ext>
            </a:extLst>
          </p:cNvPr>
          <p:cNvCxnSpPr>
            <a:cxnSpLocks/>
            <a:stCxn id="5124" idx="0"/>
            <a:endCxn id="5122" idx="2"/>
          </p:cNvCxnSpPr>
          <p:nvPr/>
        </p:nvCxnSpPr>
        <p:spPr>
          <a:xfrm flipV="1">
            <a:off x="8885808" y="4459029"/>
            <a:ext cx="41254" cy="37882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4" descr="stackçåçæå°çµæ">
            <a:extLst>
              <a:ext uri="{FF2B5EF4-FFF2-40B4-BE49-F238E27FC236}">
                <a16:creationId xmlns:a16="http://schemas.microsoft.com/office/drawing/2014/main" id="{78C3AA10-3F44-49AA-B5C3-00979EDB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051" y="4838109"/>
            <a:ext cx="1619721" cy="11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9CED0C0-BBFA-4673-A144-72CA36E1AEC6}"/>
              </a:ext>
            </a:extLst>
          </p:cNvPr>
          <p:cNvSpPr txBox="1"/>
          <p:nvPr/>
        </p:nvSpPr>
        <p:spPr>
          <a:xfrm>
            <a:off x="7045004" y="2010131"/>
            <a:ext cx="126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0070C0"/>
                </a:solidFill>
              </a:rPr>
              <a:t>⑥ </a:t>
            </a:r>
            <a:r>
              <a:rPr lang="en-US" altLang="zh-HK" b="1" dirty="0">
                <a:solidFill>
                  <a:srgbClr val="0070C0"/>
                </a:solidFill>
              </a:rPr>
              <a:t>Models Training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336AA89-AEDD-4DED-8EE6-79A557129613}"/>
              </a:ext>
            </a:extLst>
          </p:cNvPr>
          <p:cNvSpPr txBox="1"/>
          <p:nvPr/>
        </p:nvSpPr>
        <p:spPr>
          <a:xfrm>
            <a:off x="9833628" y="1191643"/>
            <a:ext cx="212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7030A0"/>
                </a:solidFill>
              </a:rPr>
              <a:t>⑦ Performance Evaluation</a:t>
            </a:r>
            <a:endParaRPr lang="zh-HK" altLang="en-US" b="1" dirty="0">
              <a:solidFill>
                <a:srgbClr val="7030A0"/>
              </a:solidFill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E2AFBBEE-C375-4536-BE04-8B1DBED776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5556" y="3537890"/>
            <a:ext cx="1638517" cy="1110550"/>
          </a:xfrm>
          <a:prstGeom prst="rect">
            <a:avLst/>
          </a:prstGeom>
        </p:spPr>
      </p:pic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02022CFF-2B01-4877-8A83-03B7B42918EC}"/>
              </a:ext>
            </a:extLst>
          </p:cNvPr>
          <p:cNvCxnSpPr>
            <a:cxnSpLocks/>
          </p:cNvCxnSpPr>
          <p:nvPr/>
        </p:nvCxnSpPr>
        <p:spPr>
          <a:xfrm>
            <a:off x="7076223" y="3210724"/>
            <a:ext cx="0" cy="17521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67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28082C-E1B5-4F7A-950A-4261B7C1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Data Scraping of price data</a:t>
            </a:r>
            <a:endParaRPr lang="zh-HK" altLang="en-US" dirty="0"/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8B085C4A-FA6A-4524-970E-4B80A22E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69810"/>
            <a:ext cx="2911440" cy="1631852"/>
          </a:xfrm>
          <a:prstGeom prst="rect">
            <a:avLst/>
          </a:prstGeom>
        </p:spPr>
      </p:pic>
      <p:pic>
        <p:nvPicPr>
          <p:cNvPr id="6146" name="Picture 2" descr="html tableçåçæå°çµæ">
            <a:extLst>
              <a:ext uri="{FF2B5EF4-FFF2-40B4-BE49-F238E27FC236}">
                <a16:creationId xmlns:a16="http://schemas.microsoft.com/office/drawing/2014/main" id="{CA36AE98-3794-4ECC-94F4-C12E29862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49" y="2869810"/>
            <a:ext cx="3091888" cy="16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AE19903-7D36-4444-87CA-FA5C75D1FB9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46747" y="2449721"/>
            <a:ext cx="2294866" cy="247203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4757A11-E744-4E71-AB92-B2E3AE5A9D9B}"/>
              </a:ext>
            </a:extLst>
          </p:cNvPr>
          <p:cNvSpPr txBox="1"/>
          <p:nvPr/>
        </p:nvSpPr>
        <p:spPr>
          <a:xfrm>
            <a:off x="954157" y="4921751"/>
            <a:ext cx="266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Get html pages from data sources</a:t>
            </a:r>
          </a:p>
          <a:p>
            <a:pPr algn="ctr"/>
            <a:r>
              <a:rPr lang="en-US" altLang="zh-HK" dirty="0"/>
              <a:t>(Stock: Yahoo Finance,</a:t>
            </a:r>
          </a:p>
          <a:p>
            <a:pPr algn="ctr"/>
            <a:r>
              <a:rPr lang="en-US" altLang="zh-HK" dirty="0"/>
              <a:t>Forex: Investing.com)</a:t>
            </a:r>
            <a:endParaRPr lang="zh-HK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1990CEE-53F9-4567-A4FB-407CB08B3454}"/>
              </a:ext>
            </a:extLst>
          </p:cNvPr>
          <p:cNvSpPr txBox="1"/>
          <p:nvPr/>
        </p:nvSpPr>
        <p:spPr>
          <a:xfrm flipH="1">
            <a:off x="4857262" y="5152583"/>
            <a:ext cx="288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Scrape and parse price data inside the html table elements</a:t>
            </a:r>
            <a:endParaRPr lang="zh-HK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02DB519-C4DE-4C7E-84DB-7EACC4DF6A18}"/>
              </a:ext>
            </a:extLst>
          </p:cNvPr>
          <p:cNvSpPr txBox="1"/>
          <p:nvPr/>
        </p:nvSpPr>
        <p:spPr>
          <a:xfrm>
            <a:off x="8759687" y="5337249"/>
            <a:ext cx="259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Transformed into data frame / csv format for further usages / storages</a:t>
            </a:r>
            <a:endParaRPr lang="zh-HK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E2A2442-9FDD-40B4-B0E9-439B63FD0ED8}"/>
              </a:ext>
            </a:extLst>
          </p:cNvPr>
          <p:cNvCxnSpPr>
            <a:cxnSpLocks/>
            <a:stCxn id="6" idx="3"/>
            <a:endCxn id="6146" idx="1"/>
          </p:cNvCxnSpPr>
          <p:nvPr/>
        </p:nvCxnSpPr>
        <p:spPr>
          <a:xfrm>
            <a:off x="3749640" y="3685736"/>
            <a:ext cx="1002609" cy="220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05432D3-F219-4367-8859-1DB9D6FCE53D}"/>
              </a:ext>
            </a:extLst>
          </p:cNvPr>
          <p:cNvCxnSpPr>
            <a:cxnSpLocks/>
          </p:cNvCxnSpPr>
          <p:nvPr/>
        </p:nvCxnSpPr>
        <p:spPr>
          <a:xfrm>
            <a:off x="7975935" y="3707798"/>
            <a:ext cx="100260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86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54EFA-94E4-4378-A8DB-B997CA66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Overview of today’s presentation</a:t>
            </a:r>
            <a:endParaRPr lang="zh-HK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FAD07EA-BB9B-4A8D-9EF3-6FC543913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80397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591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E4D200-178C-43A2-8831-E711F64E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Transformation to stationary wave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3827A7B-0E75-466B-A9BC-6E644C8DB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/>
                  <a:t>Necessary for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trend removal </a:t>
                </a:r>
                <a:r>
                  <a:rPr lang="en-US" altLang="zh-HK" dirty="0"/>
                  <a:t>in performing time series predictions.</a:t>
                </a:r>
              </a:p>
              <a:p>
                <a:r>
                  <a:rPr lang="en-US" altLang="zh-HK" dirty="0">
                    <a:solidFill>
                      <a:srgbClr val="FF0000"/>
                    </a:solidFill>
                  </a:rPr>
                  <a:t>First-order differencing </a:t>
                </a:r>
                <a:r>
                  <a:rPr lang="en-US" altLang="zh-HK" dirty="0"/>
                  <a:t>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HK" dirty="0"/>
                  <a:t>) was used in this project.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3827A7B-0E75-466B-A9BC-6E644C8DB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5">
            <a:extLst>
              <a:ext uri="{FF2B5EF4-FFF2-40B4-BE49-F238E27FC236}">
                <a16:creationId xmlns:a16="http://schemas.microsoft.com/office/drawing/2014/main" id="{667371EC-3FF1-46BB-BDF6-193A74DA12A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4" y="3331974"/>
            <a:ext cx="4016618" cy="249586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43A27DD-F00D-4E53-8908-09431EEF3A4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04452" y="2982845"/>
            <a:ext cx="6228522" cy="3194118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AE572FF-FBAA-4880-B199-2663AC9F067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4281662" y="4579904"/>
            <a:ext cx="1522790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212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617014-A661-4EC0-B06F-4FDF61B7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Train Test split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331189-FC58-45E5-B317-3E154BB0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All price series started from </a:t>
            </a:r>
            <a:r>
              <a:rPr lang="en-US" altLang="zh-HK" b="1" dirty="0">
                <a:solidFill>
                  <a:srgbClr val="FF0000"/>
                </a:solidFill>
              </a:rPr>
              <a:t>1 January 2000 to 31 December 2017</a:t>
            </a:r>
          </a:p>
          <a:p>
            <a:r>
              <a:rPr lang="en-US" altLang="zh-HK" dirty="0"/>
              <a:t>Train ratio: </a:t>
            </a:r>
            <a:r>
              <a:rPr lang="en-US" altLang="zh-HK" b="1" dirty="0">
                <a:solidFill>
                  <a:srgbClr val="FF0000"/>
                </a:solidFill>
              </a:rPr>
              <a:t>66% : 33%. </a:t>
            </a:r>
          </a:p>
          <a:p>
            <a:r>
              <a:rPr lang="en-US" altLang="zh-HK" b="1" dirty="0">
                <a:solidFill>
                  <a:srgbClr val="0070C0"/>
                </a:solidFill>
              </a:rPr>
              <a:t>Train sets</a:t>
            </a:r>
            <a:r>
              <a:rPr lang="en-US" altLang="zh-HK" dirty="0"/>
              <a:t>: From </a:t>
            </a:r>
            <a:r>
              <a:rPr lang="en-US" altLang="zh-HK" b="1" dirty="0">
                <a:solidFill>
                  <a:srgbClr val="0070C0"/>
                </a:solidFill>
              </a:rPr>
              <a:t>1 January 2000 to the year of 2012</a:t>
            </a:r>
          </a:p>
          <a:p>
            <a:r>
              <a:rPr lang="en-US" altLang="zh-HK" b="1" dirty="0">
                <a:solidFill>
                  <a:srgbClr val="FFC000"/>
                </a:solidFill>
              </a:rPr>
              <a:t>Test sets</a:t>
            </a:r>
            <a:r>
              <a:rPr lang="en-US" altLang="zh-HK" dirty="0"/>
              <a:t>: From the year of </a:t>
            </a:r>
            <a:r>
              <a:rPr lang="en-US" altLang="zh-HK" b="1" dirty="0">
                <a:solidFill>
                  <a:srgbClr val="FFC000"/>
                </a:solidFill>
              </a:rPr>
              <a:t>2012 to 31 December 2017 </a:t>
            </a:r>
            <a:endParaRPr lang="zh-HK" altLang="en-US" b="1" dirty="0">
              <a:solidFill>
                <a:srgbClr val="FFC000"/>
              </a:solidFill>
            </a:endParaRPr>
          </a:p>
        </p:txBody>
      </p:sp>
      <p:sp>
        <p:nvSpPr>
          <p:cNvPr id="5" name="AutoShape 2" descr="data:image/png;base64,iVBORw0KGgoAAAANSUhEUgAAAXYAAAD8CAYAAABjAo9vAAAABHNCSVQICAgIfAhkiAAAAAlwSFlzAAALEgAACxIB0t1+/AAAADl0RVh0U29mdHdhcmUAbWF0cGxvdGxpYiB2ZXJzaW9uIDIuMS4yLCBodHRwOi8vbWF0cGxvdGxpYi5vcmcvNQv5yAAAIABJREFUeJztnXd4FVX6x79vQhIgdBJ6IDRBlGoAFaQJiGJvP3F3cS2LdVfXttixl1XXXTsLlnV13XXtoiyCICpFQhWl904ooUNIcn5/zL3J3Jvpc+ZOyft5njz35t6Zc947c+Y7Z97znveQEAIMwzBMdEjz2wCGYRhGLizsDMMwEYOFnWEYJmKwsDMMw0QMFnaGYZiIwcLOMAwTMVjYGYZhIgYLO8MwTMRgYWcYhokYNfyoNCcnR+Tn5/tRNcMwTGiZP3/+LiFErtl2vgh7fn4+CgsL/aiaYRgmtBDRBivbsSuGYRgmYrCwMwzDRAwWdoZhmIjBws4wDBMxWNgZhmEiBgs7wzBMxGBhZxiGiRgs7Ey1Ztu+I5i2bIffZjCMVFjYmWrNRS/PwrVv82Q5JlqwsDPVmu37j/ptAsNIh4WdYRgmYrCwMwzDRAwWdoZhmIjBws4wDBMxWNgZhmEiBgs7wzBMxGBhZxiGiRgs7AzDMBGDhZ1hGCZisLAzDMNEDBZ2hmGYiMHCzjAMEzFY2BmGYSIGCzvDMEzEYGFnGIaJGCzsDANACOG3CQwjDRZ2hmGYiCFN2IkonYgWEtEXsspkGIZh7COzx34rgGUSy2MYhmEcIEXYiagVgJEAJsgoj2FSDbvYmSghq8f+AoC7AZTrbUBEY4iokIgKi4qKJFXLMAzDJONa2InoXAA7hRDzjbYTQowXQhQIIQpyc3PdVsswDMPoIKPH3g/A+US0HsD7AIYQ0T8llMswKYM9MUyUcC3sQoh7hBCthBD5AK4A8I0Q4teuLWMYhmEcwXHsDMMwEaOGzMKEEDMAzJBZJsMwDGMP7rEzDDilABMtWNgZhmEiBgs7wzBMxGBhZxhwuCMTLVjYGYZhIgYLO8MwTMRgYWcYhokYLOwMA87uyEQLFnaGYZiIwcLOMIw1jh8Fvn0GKC3x2xLGBBZ2hgEgOODRnFkvAtMfB+bxejpBh4WdYRhrHD8Uez3srx2MKSzsDMNYhGKv/HQTdFjYGYaxBpH5NrKY9RIwrj5Qcih1dUYIFnaGAYc72iIVx2r2y8rrkb0pqCx6sLAzDGORVLpi4nWk8CkhQrCwMwxjjbgrJpWPN6l0/0QIFnaGYZiIwcLOMEzw4EEPV7CwMwyAIyVlfpsQAtjHHhZY2BkGQM9Hv/bbhODDPvbQwMLOMIxFUiiy7IpxBQs7wzA2YVdM0GFhZxjGGuyKCQ0s7EwkeX7KCny3qshvMyIGu2LCQrUX9ukrduLocY6IiBp/+2Y1fjPxR7/NYBzDrhg3VGthX7plH65+cx4e/vwXv01hqilPfrkMvSRF5BwpKcOqHQeklGUMu2KCTrUW9uLDxwEAG/dEJ4Pc96t2YchzM/gpJCS8PnMt9hySsyLRze8twLC/zMSxUo/OfSp97OyKcUW1Fvb4qjkUoce9hz5birVFh7B5Ly+GUN2YvWY3AKCs3CtR5AlKYaF6C7uH7fP7Vbvw6aIt3lWgA/dz5FBeLrBz/1G/zQgWqdTY+MXJrhhHVG9hj7160XZ+PXEubn1/kfyCzahQdr4g3PDKjNXo88Q0bNrDTz5VSKWbxMu6ilYC/70GKDvuXR0+Ub2Fnf14jA7frlRCJbft4157JRFbGu/Tm4ClHwJbF/ptiXSqt7DHXokf9xgA+WMn4ZvlOzS/O3isFNe9XYjtBkJ/5d/n4JJXZ3llnv+k9DqJXZ171wPv/wo4LuEGKwSwuTDxfzUTzwLeOtd9PQGgWgt7vO1ESda9dC9VB96ZvQEAMG994pJsny3aiqnLduCFqSt19521Zjfmb+Cl3KTy1d3A8i+AtdPdlzVvAjDhTGDlFO3vN80B1n/nvp4AUK2FvSIqxoUInvncDIz5R6H5hkwo0HMyyGgrkSEl4Y4elLlzmfJavMGDwoNFDbcFEFEegH8AaAagHMB4IcRf3ZabStxcq2uKDmFNUXTi4JlE4uMwggel4U+4YyrKjN45ldFjLwVwhxDiRACnAriZiLpIKNeUD+dvthW1sHnvYeSPnVSRQ6Qyoio6JzYuRNH5Rd4Rj/tWY9YZJQIWbypG/thJWL59v0eWucOzDrUfScDi+BnosG8LMK4+sCo8OftdC7sQYpsQYkHs/QEAywC0dFuuGWXlAnd8sNjWYFXc//nveZsAqIRdunX67Dt8HPuPehNetaX4CNbvVm50UbpZqSk+XIJHPv8Fx8vKLW1vNAPXjjCrZeXLn7YBAKYvr25JxqKWBMxiHVtirtYFbwNvnwfM/LN3JklCqo+diPIB9AQwV2a5ao6VlqFcNbNu18FjlveNi118byundfCzM3D1m/KSSXV/ZAq6jdMZvHHJwGckDDAFnMcnLcMbP6zDpCXbLG3/rx832io/uU1QUi+VEr6zVXTK8N6uAImuE9wcoHUzgW8ek2eLR0gTdiKqA+BDALcJIap0hYhoDBEVElFhUZHznk6n+yfjTx8ucbRvWpKLsMJtYXCe1+06hOkrnNt79HgZej8+FdOWaYfRyaTUs6nkwSH+G8st9uiMptdbKSLZ1RckMZ/4/Tqc/9L3qaswlT9e2Ol+2S0zRfv5iBRhJ6IMKKL+rhDiI61thBDjhRAFQoiC3NxcV/V9MH9zZbl27Iz1t+KiIFTfeMWW4iMoOnAMj09a5kn5Qgjkj52EF6etSvjcyi/aeeAoRo2fIy0JVZjYWnwET09eXuXz5ON2xweLsWrHgYR2FpTL/NEvfsGSzftSX3EIhS6RpLNs9YYVohmqroWdlGfViQCWCSGed2+SxXqd7JM09hOFdBTx3/Dc1/rx1Xq8+cN6zF6727a7Igr8esJcHCut6qfXkqzNxUdU4zEU+AFq73TXhwlKQWLlZL8tsIyMHns/AL8BMISIFsX+zpFQriWEAGat3mVp20pPjND8PIxU1wlJbsXLztiMGvVxrm7HPKV4cndKKjP0Tx76yIiK+V4IQUKIbkKIHrG/L2UYZ5UrJ1gbq60arRX+SSd6vUcrvymM7druqbIbHbR93xHNz9V5hVJ93Ea8MBMTvltreXvP2rMf4Y4y69J9RCdg/Q/6+20w+C6gVLOZp0lRMarHazv868eNyB87CY99Yb7yktfXgF6+Gzu/KUw3NruH026it5U7DuKkBxMfuUlVb0JUTIqe9ZZvP4DHPBqjMWXao0oMNwB/k4DJrFPjvL1l4GT4cbzEulNDaIXdyWlWdziOl5Vjk85iFFuLj+guhHy4pBT3fPQTAGDC9+tsVG7LVMv4EYsfBNzcjN76YR32Hy3V/f5QSWLsu7qthWF+gNTOxHfPKq8Hi/QP+ic3Ax/8VmKlQMVRP1x1EhljTmiF3QlpsYZ5vKwc93z0E574UomKmLd+D0rLyrH3UAl+3roPZ/1lpu5CyHYjCj+Yr0yG2ndYf0T9mcnLMdHOTUJF8nhBdUEtXvM37MHoN35EaWzS0uSl2w33HedgjdtDxypvBHaOeElpuXdL1SXh6T3n2Q6V77csAH75rPL/Rf8Efv646j7HjwIzn3UXTVIN8rp4getcMWEi3u7jubbj7D5Ugue+XolJS7Zho+SFFd76YX1FHXq8MmMNAODa/m1tl6/nNvx2VRF+07iN8b4hvCloadet7y/C5r1HsG3fUeQ1qo1ftsmd6r+1+AienVIZdWQnmur0p6Zh18ESrH9qpFSbtPDe9R37wZvmKH/jTEItf3gBmPEkkFUP6DvGXlVVfozOwd6/DciqC2TVsVKoyf+SmfUS0KInkN/P23o0CFWP3cuFMVbtOChd1FNJsr93zlrrj7BRWvM1GRmuE3W7sFvcroOpnyPgm7fo2EFg07zK/0sOKq+l2gPSxlgU4ec7K6l4LRWpc0f26nhNuc/Yd+8hoRJ2t6RJ+LVBW3VJaI3q2eS/8zcF7ndZZef+o9i8VxEOrZ/gxe8K45OOFMzuGB9eC0wcChzxICf9hlnKUnZaFFWdaGZMdDsycUIl7G6vUaOeadDGxH5YvSshJ44eFXnCkz6383PWFB3CZ4u32tjDf+JHps8T0yxtf+DocZSXC9f+bnUbsvM0sPdQCX5K0SzRlN2jZzyV+H98ibnk1Y6cGJS8z+yXgJd76w/SHj+qvcrSUR9m5gaAcAm72wIMrkOtr/45p+rAjd1He63ZjWZ8s3wHfjVhLv5uIXZZ75oxOlbvzd2IKT8nDjDuOxKe6dKmqA4KEWHfkePoOm4Knvt6BZ5wEDaoFvNjpWX46qfKY7f74DHkj51k6vq69LVZOC+VeV08Iantz3hS53sZdxadMrQGaQHg2ROAx5smfrZ1IfBUa2VdU60yQ/qUaoVQCbsR7e+tOicqf+wk3PGfxRX/2+2U3//J0iqfyXq0zx87CZv2HMbO/Ym9DCEEVmxXfJPxFLxGOJl5eu/HP2HMO/N9m7V9uKQU89bvcVWGnXMZj0j6bPFWLN9+wHZdatfL9n1HsV11zuKpoMd99rNhGalcjMXzCUpm3ydfI3YNmvEUUK4fjqrJMY2e+bbYtb92RuLnn/8hKVLHwD6z610I4Eix8jqufmAyP4ZK2I1EVS+L34cLKhOGyRhIW7dL3gX605Z9KE7qKT/x5TJVcirt37TnUElF2trKmafyr+ZZq3dhTdFBx/t/snALNu05XCXF7l0fLMFlr802XBhaJvHTXl7u7F72+reVT04lqjzwhMoQWqvZJsONSRsrjadpcNkzrvIk4JDketX/vmUQpbR6aqWbqaK3n8Tke5TXOa8AT7dRFt0GlPDOABCqcEf1eVmmE9J2uKQU6WmErBrpVb5zI31Lt+xD7cx0nP+SvOnFRQeOoUOTxDCtv39nHs9+wzvz8eP6PeidfyZqZiq/04teWjxVg51QvfJygYMlpdi4+zBu+/eiis9PbD4Q7XKV3xo/dwePaffKyssFDhwrRf1aGbr1GEpF8ixcj3qwRKqbhke6LuUJcd4EoO1AIKej+7KMOBJ7CnMzov/xjdLMqUTDjk1zgeY9tDf/5yXKa7OuwOL3tbeZ8wow4klg+STl/32bYl8E4wYfqh67mqe+0h4J7/Lg/3D2C9orjRtd4GYX/7kvfo8hz31r1TxLPGTy+K51TRcfLsGPMTdGSVm5bmcoVWPBxYdLsEPlmnhq8nJ0GzcFOw8k9sYTjp3KuKVb9uGZpPS5z05Zge4PT0HxYY1QQaOnZp2LKt6r3lJ8BD+uc+cCqmJOhffBmwtaxrgjJt0BvFQAfHozUOLiiVOr95rs5lAsSHyd+hBQ+Ia1Oha/58Awl8x/S/vz968EVpsshxfQJ7VQCbv6GH5vkNFxrY67JM1AvVMRy71kc7Gr/Y+XlaPHI5UNTQhUXDt61r/5wzps1PHVvz7TWmKplTsOYLNO+oU+j09D3yemVYjw57HomgMGU/bV+nvByz/glRlrElxp8aXn7GZg/Co+4zTpYpPZY1e78wiV7cary1uqi2fhP60LrBab5lT97D+jq36mZfNXf3Jer2PMYuFj/y94OxXGpJRwCbvJ5WPUazrvxe/x4KdVB0PjpCIq5BEHU9nVfLqoakhi/Jgk5zdZsf0ADh4rxcOf/4Irxs82LdtI+4b/ZSb6Pz0dADBzZRHWqvzucZ9zj0e+xsKNe7HNht+cqKpwFR8uqRg0fu1b6xkNAWWSWTKPfvELDhrdZGxS5TgZJDxcvMnZjXz6ip3IHzsJxYdL3N8wvO5RaoYTCmXW5awXU2dHnN1rgFVTEz/zNJY5mD32UPnYzfjKIEfIT1uM41ln25ip6ZQjGgsrG7X35O/u/GBxwv9E0HUtrNp5ED/HfrNh79kmo99Qcuic0qYh/nBmos/2oleMFxZ/ZvJyXF6QV/G/EOpFTwQAwvOqBUM27LbnNvhl236s3nkAG5JmEA/7y0xb5dhBSzKem7ICNw/ugAtedjYe8+p0JcXE8u0H0LN1AxfWwR9XgRDKrEs/eLGX8qqV7mDRu6m1xUdCJexmbbRYJ9FWUGZV/rxVbg4TIWCYBsFO71nN/A17cMmrxr38+Rv24nbV4KgVXpmxBh8u2IzsLP1mZ5RTBwD2H1FuUh/O34xLT2mV8N2ybfsx9HnvRDwZIsLOA4q7qEQ1X+HFb1ajVmbVwXtAWY6wSd2a2HngKPo8bjy5iuDQx57wT9I8Ct+uBZ9uMH5w/Cjw5R3+1B0jVK4YM16YWtnbu/0/laLzyaItfpiTEoza7vb91oX9gU9/rnAdvDd3k8nWCk7CRw8d0575Gf8ZM1dWTZecP3YSrn+nEAAwNbYo+Oy1u5E/dpLt+mVCBDz0qTIAvqU4MR/K0ePaE9PiYj5/vf60e7XL0Y42aZ8OPwTV/qQ8b5CQb8O0Co3j+8ZwZTwjzobZwGG5g/ZmhErY95v4weO9JwD4aEGlmDuZlGKXFdsP4IKXvq+YsKJFmkb7+t/P+u4jszEFLR+1mv8UKgJ94FgpXp2xBtNX7DQsb9aa3bp26tVvl8RdEgVsbdHBBLfRvPV7sSn2RPK/n3fYr8wD1JlBCc7dt1b2W7p1P+ass+4i1GwKbnqt5Q7TL3iRK0bNuu+A6Sax7sWqdXz1DrbbHv03j2t/vi3RZYo3R1SGUKaIULli7A6mpZLRb8zFjv3HcMmrs2zFfat9yte9PU9zm3fnbkCPvKq+VrN2uVY12zE+6cnIttdnrsEnC7dgxQ5rN8KiAw7WDaVKcVe7TQSE5liAelwhOd1ykFlrMLHr0LFS3PDPBbrfx8/ro0krdE1fvhP9O+YgI91Gf2z7T9a2W/iuEs74m4+AZzsBmbWBow5dh9rZ2JQbxYShwKB7gBOGOysbAN4+V3kdfI/+Nutmeu+KmfkM0KSLtW2Txd5jQiXsTqehp8LVtmN/pcgd0pl4Q0SGxkxdpt2jvu9j/Wgeuz9NMza84rvjuuMUMrFjs3pbo6cbv9DreH+RNNtWjZP8QQBw9VvzcOOg9vjTiM4Jnwsh9N1iE4ZYK/zTmyrfH3R7nDUfHRR3xNYFwCc3AHdrdNKSo1lcmaC2wUNXzE53kW5eESpXjFlkix6pHjz99zxtH7Xd5mVmtsl9QpM/2hzwTLTH/XHUi9CZ8N06rN2l0csNxri3Ng79MEbH8enJy1Fo4M57NbYoS2J51stPyQGdOMxkA53j9q5Nd8UbI/S/E+XmmR23L7FXn1uOFAPHneSmt0+oeuxO8Wq6t12UCVLWjflo4RZ0bVVf93sh7OcG3+nEfRJD1nFcq5EQ68//W6FTp7OBxLCiJdxmOEkEh6IVSn6TE86yXZ9jln8ut7yNBpFbogz45lG59Rkx51WTDYSSUybnBOAWbZerTKqFsO81CaGTje5YjU0RLisXePBT+2kHvKK0PPXRDqUJd5NgKfuctburTAyzguxfEZ8DYK0txBrny32UV7Pl7WTyxR9TV9dBlVszFYstrKiaXTaBeKTQLp3FQiQTKleMUz5aGIxwR70MlG5I1eINANDp/skpqytOkPPEz1huHGWkx8U6E7nenSt54eaZf6762d71wJd3y63HCgkhkBrXwXfPya1PnSHy+BFgp/08/GGmWgh7qtGLFjHKVeOE8TPXYrLNAUXZk6S8Ru2K+deP1uLrU4XT27TWpLL1uw4ZDpKrSV7UY/ehEpSWaTxNaeUGL5wI/Pi6fuEL3rFkgysOx+w/sB3YGMs/M+0R7+pb9C7wyqnelR9AWNg94BUdP2mp5B77OxorPEWN0rJguV/UyHSDDXp2huVtv1uVGPbZ94lpeECVB0nYXaRCzWe3ON/XLq+dAbyRQh9/NYKFnfGE+ALTbkme0RkktHL/pALN5IlLt4MI6EZrUO+ZZsCab1JvmF0OOXNlMeawsDOeoBflwrjnlRlrqtzw4nll+qTFctvLjAn3guoQ4qRHCvz9LOwME0Ke/DJRHKpMUNJcAEOHUuchsI5xmq4gCqz0PgiBhZ1hQkg8GVqcg0dLceR4WeWA7k7jMNkKjh0AHmsi1TZLCJWw/+eq1NfvK96HX7KwM0wISc4eWaIVFWOFD66WYI0D1Em6fvnEHxv8IgVx9SzsDBMhGpPNTKZma3p6xUsF/tQbCFjYGYaxwU01PvPbBMYM7rEzDMNEDRZ2hmGYaHHY+/WVpQg7EY0gohVEtJqIxsook2EYJpIc9H41MNfCTkTpAF4GcDaALgBGEZHFZUUYhmGqGWnaC51LrUJCGX0ArBZCrBVClAB4H8AFEsplGIaJHhQOYW8JQJ12b3PsM4ZhGCaZNO+XwZAh7FpDvFUSQRDRGCIqJKLCoqLwLErMMAwjlUZtPa9ChrBvBpCn+r8VgK3JGwkhxgshCoQQBbm5uRKqZRiGCSFNT/a8ChnCPg9ARyJqS0SZAK4AwLMkGMYHNpT7kPeFsUe7gZ5X4VrYhRClAG4B8D8AywD8RwhhMQMRwzAyGXP8dr9NYAKAFC++EOJLACaruTIM4zUiBbMameDDM0+ZQJORzkLFMHZhYWcCzejT8v02gUklQ+7324JIwMLOBJqBJ3AElR1C74oZcJffFkQCFnYm0Aw4IRej+rT224zQsEa0wAelA+QU1ukcOeUY0bI652X3DhZ2JvD0yKvvtwmhoRxpuKv0BvcFNe0KNDnRfTlm/G4aUKuR9/VUM1jYmUBgNEh6QQ/OUGHGwgeGOdtx6MNyDbHDmBmxN1UmqjMuYWFnAgGF3TccIAbYGZfoqHNDaN1XjjFGtOipvF74GtCkC3DXGu/r9IPffJzyKlnYmUDwt1E9db9LwUpioUfd5/3HNX3cF3jWk+7LsEqnEcBNs4HsnNTVmUraD0l5laES9rxGtfw2gfGI9rnZfpsQaoQQ+OsVPfDvMafa3FN117xWtbB1jUz3Ro351n0ZjCNCJexDOnEejKDg2KerwdOXdJVWVljp2rI+/jj0BMf7CyhjEX3bNXZuRF4f4LRbgAZtnJehpkUP4LK3tb9r1F5OHYwmoRJ2HmLRpmZGak9j97wGyJJYZ3aW9/mpg86oPq1x69COhtsYCb9wc3HkdgayY375sx4HblviorAkGrXT/ry2hRtQ9yvl2VHNCJWwM9r0ay/PN2nk647z6c39kMaOb2lcekorXNwrMfInTePw6gl/t1b1kVPHoeskOxe4eS5w1+qq3/W71VmZaty0k/aDzbfxM6onwIRO2OvWtN67G3qiPNfNJb1aVby/95zO0sqVQWm5vGeZzPTKJuFYLBxgdP2rbYoiz17WHTUzEpdLW/vkSCx4YBg6Na1ruv/Eq3qDkg/geX8FmncHcjpp79TneuDudUAdgwiami7mD8RzjpOLc2f2GHLfDvMbR5v+zut3QuOkm6/e8feYUF0xQgA1tLoyOrRvUkda3c9d3h13Dj8B//rdqbiuv87jZYpp2UAZTLYyqHx5QSvTbQDz66RfB+UROquGu6bTp635pJQxA9rFbAr308GdwytdKLl1s9C0Xpal/RplZ1rq8ObW1SjvlN8C188EbvlRe6e0GkBtDycG5cQEzpWwl+t/1/p0IKOmeRn9/+i8fidcMznxZpInIULJAaESdsD8Ij/75Gbo3Ey7l6O+wJxwy5COOK19Y6TZuLl4xXd3D8Zp7RWRtTro1tHCje6kFvV0v+uR1wDvXqdEXRARrh/o/AbXqWldjOza3HCb20x8zmHhliGJv+OvV/S0HGuu1d6JgMGdbMSq52o8YXp5sxx0DzDy+Vg9boS9TIIxEp5m82xGGl06EWgYX/7On5HB0Am7GX3aNtIV/+QLLMzkNaqNxy86Gd/cMRCN65j3AIUAzuhoLgatGtbW/S75sLoZsEsuKz2talN0NSAY45lLurkvRDKntmtsOdY8uSXPvfdMLLh/GN682kZP8NqvgTyHE45uKbS/z4C7VU8DLm4g5RKEvYX5mJEpbU6zt33dZsClbyjv2w5yX78DIifsbvnt6fnItOlmuGOYuycBu8RdMFk10tEuV567yYzkAdMyl759oerN5DeuekOR0de5vHee+UYpxK7MJd/vmtariYbZNsc+atYDGsQSqbXoqfi/+15vbd+cjopLxynqHnuD1sCof1vf11KP3eCIjtsnadKTjbMWvxm17KWMYXS7TEL99gmVsN9zTmdMv2OQ4TZX9FZlAnSgDKe2a4Qvfm9vwKW1hih5iZGPNu6X1sLt03eyB6rcRZe6daPEY0ZE6GvB7+6Eri1Tm0TsxkGVMdpmY0JmC4lIS7UQP1en3gTc+EOl0FuhYb69utQNTf2+dmOgVsO4Qfr7F1yjvBr22FPo4tC6cPRcTKVHKt9rjWGkKIonVMJeO7MG6tfO0P2+cXYmamVWRhcM6tQEJ7dUfMa/PT3fcj1OLqXlj44w/F7KNG8P0BuPAKr6d5NFptxFj/2afm1Nt6mdFCnilIm/LbAUXWKXZvW0B+/+NKLSp92sfuI26kP65MVd8dWtZxjWcWYssqt+Lf12H2jUAnjFexb3iZ13o8HTim11rtZsDbdjm37W6lejN3uWdNqmWabK/rfZt8EBoRJ2M5Jlpm7NGvji92dg/VMjMe78kyyVkZGe5qgvkByupubSU1rZS8wkEbWgaV0C3VrVx/qnRmru++51fRPCPJNxcpzG/+YUzL33zIQB6PgNQ13e+d1bSBukblK3JibfdobUiVxTbx+Aq/vlm26nFvlkRvVpjQ5NjG84p7RRerjxDoqa+fcPxfz7h5raAMC/hDtqYa/Xwto+abFrybDHbvJ74oO3apw8YWZma9eVpnG9//pDxe0VAKIl7BJG2wZ7kLagR14Dzc/T0wg98hpURIcY9Z6tktwE49ez3pHp2krbNgA4oWld3KOO2U8q3EwqBnXKxXOXdQeg9G6n3j4Qw09qhqY6PV27XHqKtRBOQHn66Ggionbo0KSupUla53VPFDO7rhWj7RvXybI0cJ5y1NehEx/3abcoYwHdLjeqxLiMTK3cQw70QQig93VA8x6Jn+v12ANC6IVd3SOV4XVLZShj7Yx0fHJzP3SIhSG0xAwNAAATLElEQVQOP6kZXvi/HiZ72YvrjrsC2uZkV+m0Tb19AH7d17qv1e6RyWtYG21i4w8tG9aq+J1xru2vuGN6t21YZV8rP7EOpyJILVkWeqMD7k4c8dUUWBMa5Cm52i3dFGy0Siuunao7AfWaA9d/q8T+V1SrIZ0BynkSemEXNo/mud2aJwwCxiNMvOCinso0cTsW9myt34OOY+fJ5IyOuXjvur64YWDVpEvtc+uY3iTU3zp5mo9bqrXrKW0aYf1TI9GkbtUevIxQR6dkZzrvjTWvL+dpJBnXx2PQPUCr3sAJZ0mxR5ch91X9TB1H79QllJU0AN7mdPtlyGxUGuG5htw4C7jodXn1mxD6Lo/6XFk5by9d2QsA8OmiLUgjQquGtXDRK7N0y3RD7bhA6BUYa+Pqtt6mcTbWPzUS+WMnISOdcLxM4PoB7fD6zLWObCAAp3fIidXj7mnErhtBQKBTs7rIrJGGP5xpYQ6BzePulds4O6sGDpWYh9pp3YSHdDZ25VmxOTliSAqN2wPXTZVXXqP2wB6LC2NcNxU4dlB5H4+KadLFXn2jPwH+Hssd8/sFFiJ1tBqTQ1eMFvVaAkf3WS+n6UnKX4oIfY9dC7MQMkBJcXpe9xaWxO7sk5s5ssPMv23EskdGYNkjI7D04bMwrEtTW/u+dGXlpAyZ4te8gbXeaNz3LQRQr2YGVj52tu3BYyvHrEEtb3LZ1LMYgVKQ3whLHz6rIs2CFcxOx/JHR2Dq7QOr7uf/ZGfnZNVV3BmAEhd/9WTg7GdsFqJqEY3baw9emhHPXwMoLiO79arJV0UzBdDfHnphVx/2uIvi5St74XdntEWX5uY+wW4WYpzPNpn6bpWhJyYK9KMXnKyzJVArMx010tM0/chGN6PamTVwUovK3zSqT1Uf+h+HnoAfxg6x3YN/7EJ9e9V0jw0We+1NObe7nPOSTPLvvH+k/qLOdbJqSA1FrJmRrjlBzk/XlHTanGYtz0syV7wHXPhq4md22vCJ51W+b2IxkV+ajlPjlKsUP/utS4B2g6zbkCJCL+xa5DWqjftGdrE0EGplGxnRNgAw4aqCCtG4uGdLXNjT2iLNdtpucv4WdRhmvJisjDTbYwv1a2WgdmZiI9e6Mdw4qL2UKTVWyrCbOtjK5koK3MRIk0EmkVJPXNTVG/cJAtZT9/Pu0rAt0Hkk0ENSjnYrv6VFr8pkZsk0PQl4aC/QUNKiJJIJvbCrRderZue0PVfEZ6v2j1+oWQ4m38TF+ByDJwijePo4Zr/nmUu64c3f9gZg3S/ft60yEKqO27Z73NQD4U7P5Qc3nIY/DOlguI1RWKkQWmJqbE2D2pn4ncGMXzVhz1SpSzOPc/JIyURpo1WN2weMme5d+R4T+sFTNRkO83b3bN0ACzcWV/yfHGmTn+NsPc4KH7umwtlvBE3rZWHq7QM1J9pMGF2Axmb50000pVVD5cbhJL/KNf0rZ5JWalfqG3rbnGys2H5A87t+HXKwZPM+/G1UTwz/i3b+EwGBNpJ631Zm14aKhJuS6tyO/kzJ/V68MeUm6aJuercuBkDArlWq7yW2zQDerMPfY1e9t7+Qr8LHNxlPNdaaYLTggWEYZJI6dUAsm2KP1pVx2lq9eDvUykzX7PUN7dIUPVsnxoO30clhoxUi+o9r+uCjG/VDyMzabkJYpMPfqE7ja2VBFbuX053DO+G7uwejhYEbSgigRnqa68li658aiQfPsxn5EVbaDQRqNQCa+5FJ00IraJhf1WXixMevRwAHQEIv7GqN6uhBPhA9GmVnom5N40GzoV2aYtkjIxJuDJW9ePt12t2lyixUg4tgwAm5aKIxIzT+tGFHRJ12YK5S5fO59xz9AUvDulXvk8cR0tMIeRZ745/cXHmzd/okGBkyYsdswF3+2qGFrcamuoI6jQRaniLdnKBQzVusNlbjta1sVStpskt8H3sTq+Q+6qWqg2G3HvWTSHI00O81/OZa17RA5eU70M5iFPH9YzurxyrsDIya/eQAPrWbk56h+Jz7/QG44XvlLyhk2HCbqRtkWpqSukAGATypoRd2ASVZlVM3jNu67eKmx26VePhdcjRHPB7fbBKNW5zdvIy5Y7jx2pGN1DnKHTxlVOyq8VkQBjwD87TfrKvyFxSDevwKGPZIauoKym+2QOgHT4UQ6NdBRjJ9VZkeDvo5y69tz55G2ZmYNXYImiSthdk9r4FuJkezms3ETR3lk4qblx5WUiAYrdcqK7RVFv7fUgJOeg2g363A1w8mfWElYEHyuQ5Q2wm9sPuJm4vO6yZgNEDoBKPf2qphLQzomKPaNjVypFeP2bH1wmfOAlwNIApSRKMhrlo4Ef2ZiJYT0RIi+piIzDNYhYCmqqRUD56rH9ng6Bxr9GbbxsIptZaHA4DOzeohp04W7jJxR3iBUSck3iO+ul9bzR6919eAno89L7Zuq5M0vV5njHTq1fHyKTKS1NFwN8Ybc8fh3tQZAJddHLddl68BnCyE6AZgJYB73JtkDy+au3pNSXV8tgy0/M/nd2+BD288vSIbZDLZWTVQeP/QimRefmCrzabIFRN/Krk+aXLQ4M5N8OGNp2P0afZnBco+39ElRTeaWlVTOmty+TvATXMr/2/eXWOjpFyjshtoVFwxQogpqn/nALjUnTlObEh1je6o6NmKxM/iK+UEDSc9RS8GT7VIT6OKMYMP5m9OqNvp8UzXSTFxRe88vD9vE0b1aV1l7Vc7PGxxJa9kUuXeChy3LQXKSsy363K+9TKd9qwveh348FqtAp2V5yEynzuvAWBjCfLqSfCagFX0LU8ecIzPgPUy171X6A2ePnlxVzx24cmoYeKfN+toDOlsL1NnRbnV1RWTVcd8G6u47QV2vRQ46WKEwdFu6oohoqlEtFTj7wLVNvcBKAXwrkE5Y4iokIgKi4qK5FiP8Db40FjtwNDBnZrgtV/3spaD3QZndNR3RRXEeuhamRHtoLc+NxGZironBLUnELZHZQBSXDFpaQYpg4NzTEx77EIIw9VyiegqAOcCOFMYxIoJIcYDGA8ABQUF0o5AUNvX85dr+fjM8scEj8pwR+v7EBFGnCw/pe471/ZF/thJAIAf7zsz4bu/XtETG/YcMp0NbEZ5SM4L44D4TNPe1/lrRwpwGxUzAsCfAJwvhDgsx6TwYKR1uosmuVh8I2j46fdNXk6vVmY6Ojdzv0K8lRz+WgQoICI1nHSh8prhLEGeL9Rtpsyg7WjYV3VBcBqB22fLlwDUBfA1ES0iotck2GQLPztYRlXrfec2CRjjLe1yJfp0o8xJFyuvjauupVt9Cc5F7TYqxjjxdYh5cVRPNKht77F+4QPD8MCnS/HFkm26rpaw9djjPyM4fZFgEs8n4zYrJJNKJF2FAXxc45mnOpzXvYXpNsmns2F2JrJqKAMrek2mcbYyzT+vYTgiRuKD00Fpuw1qZ+D/Cuzni/eaMzrm4vNb+uPklu7dQeEgLF0TAyL82MzC7gLthFEGXwLo3zEHE0YXOMo86CdBiaNe9KBHswYl0LWV+fq5TgmsBgXlju8n2bFrOSM4nbXQC3vQokusTM4Z2sVZLDNT/QjKDTWaSNKOs58GWhUA+WfIKU8CkUjbGySuH9gOrRvVxtAToyHeAbtvppxRfYLn9mEkc7LLCfNZdYGCawL19BL6HnvQ6NCkLmbePdhvM6QToDabMuymOK6WROHOn5au5KQ5stdvS6QR/h57BNpVkDE6vH7mXWf8JgJ3+gg33PALe+CcMdHCyZqnYaVfh8Z+mxAionTdRa91syuGYQAsGTccNWvo5QBxz4w7B6G0vNzx/oGV0VD76AJ7VF0TemG/66zOfpsQaVo2qIWr++Xjyj6tq3wX5ks6mXouc8yYkZ/jbOp9qHUz6FTMvoveQQ61sPPglvcQER46TzuHeHxBknq15DWjX/VtjZYhmbzFRAUWdoapYMyAdmiUnYnLTpEXEvj4RV2llcUw1omWuLOwx5h512CUlDn3gVZHMtLTMErDRcPIo3urBujasj7uH3mi36YkUjuWG7/16f7a4Qqh8z78sLDHaK2zkDTD+EmtzHR8/vv+fptRlQZ5wC2FQMN8vy1xD/vYGYZhYuTIXSEr5XAcO8MwTFQhRM3HzsLOMEw1hXvsDMMw0SRanXUALOwMwzCRg4WdYZjqCQ+eBovr+rf12wSGYUJPXNij54sJpbDff24XTifAMIwcIhjHHkphZxiGcU2EXTE8QYlhmGqOqsd+5kNA05P9M0USLOwMwzBxeo0GsnP8tsI17IphGKaaEl1XDAs7U+1Z8dgIv01g/CB/gPLa9TLVh9EYSGVXDFPtyfJwSTwmwOR0AMbt89sKT+AeO8MwTAXRcM+wsDMMw0Qslp2F3QWXF7QCAPRq3dBnSxiGcUXEYtrZx+6CMzrm8gxYhmECBws7wzDR4erJQFmJ/f0i5ophYWcYJjq0Oc1vCwIB+9iZasmwLk39NoEJEhHzsbOwM9WSl6/shbvO6oRurer7bQrDSIddMUy1JLNGGm4e3AE3D+7gtylMEIiYj11Kj52I7iQiQUThz57DMAwTclwLOxHlARgGYKN7cxiGYXwgI9tvC6Qio8f+FwB3IypzcRmGqX6M/gQ488FIpOwFXAo7EZ0PYIsQYrGFbccQUSERFRYVFbmplmEYRi6N2wNn3OG3FdIwHTwloqkAmml8dR+AewEMt1KREGI8gPEAUFBQwL17hmEYjzAVdiHEUK3PiagrgLYAFpMyotwKwAIi6iOE2C7VSoZhGMYyjsMdhRA/AWgS/5+I1gMoEELskmAXwzAM4xCeoMQwDBMxpE1QEkLkyyqLYRiGcQ732BmGYSIGCzvDMEzEYGFnGIaJGCR8SFdJREUANqS8YoUcAEGI3GE7EmE7EmE7EmE7FNoIIXLNNvJF2P2EiAqFEAVsB9vBdrAdYbXDDHbFMAzDRAwWdoZhmIhRHYV9vN8GxGA7EmE7EmE7EmE7bFDtfOwMwzBRpzr22BmGYSJNJISdiPKIaDoRLSOin4no1tjnjYjoayJaFXttGPuciOhvRLSaiJYQUS9VWZOJqJiIvvDLDiJqQ0TziWhRrJwbfDoWZTEbFhHRZz4di8EqGxYR0VEiutCn4/E0ES2N/f2fx8ejMxHNJqJjRHRnUllvENFOIlpqxwaZdhBRTSL6kYgWx8p52MfjsZ6Ifoq1j0KfjkenpHa6n4hus2OLVIQQof8D0BxAr9j7ugBWAugC4BkAY2OfjwXwdOz9OQC+AkAATgUwV1XWmQDOA/CFX3YAyASQFXtfB8B6AC18OBYHg3BOVGU2ArAHQG0fzslIAF9Dya+UDaAQQD0P7WgCoDeAxwHcmVTWAAC9ACxNwXnRtCN2fOrE3mcAmAvgVJ+Ox3oAOSlqp7p2qMpMB7AdSsy5P5roV8We/ijgUyjrsK4A0Fx1AlfE3r8OYJRq+4rtYv8PggNhl21H7LPGUNaTtSTsMm2AC2H36FiMAfCuH3YAuAvA/arPJwK43Cs7VNuN0xIQAPlwIOyy7Yh9VxvAAgB9/bADLoTdo+MxHMAPMuxx+hcJV4waIsoH0BNKD6KpEGIbAMRe4/njWwLYpNptc+yzwNgRe0RcEvv+aSHE1lTbAKAmKcsZzrHj/vDAjjhXAPiXT3YsBnA2EdUmohwAgwHkeWiH57i1g4jSiWgRgJ0AvhZCzPXDDijrLU8hxX05xokNkuyI46qdykBa2t4gQER1AHwI4DYhxH5SVnbS3FTjM2nhQTLsEEJsAtCNiFoA+ISI/iuE2JFKGwC0FkJsJaJ2AL4hop+EEGus2iDRDhBRcwBdAfzPTv2y7BBCTCGi3gBmASgCMBtAqYd2eIoMO4QQZQB6EFEDAB8T0clCCFt+f0nHo1+snTYB8DURLRdCzPTBDhBRJoDzAdzjqABJRKbHTkQZUE7Mu0KIj2If74gJQlwYdsY+34zE3lYrALZ7xKmwI9ZT/xnAGam2If6UIIRYC2AGlN6MZSQfi8sBfCyEOG7HBpl2CCEeF0L0EEIMg3IDWOWhHZ4h2w4hRDGU9jHCDztU7XQngI8B9PHDjhhnA1hgpxPmBZEQdlJurxMBLBNCPK/66jMAV8XeXwXFfxb/fDQpnApgX/yxKwh2EFErIqoVK7MhgH5QfH6ptKEhEWXFysyJ2fCLtSPhyTkZBQePtxKPRzoRNY6V2Q1ANwBTPLTDE2TZQUS5sZ46Ym11KIDlPtiRTUR14++h+LctPzV4cF4ctVPp+Ongl/UHoD+Ux/YlABbF/s6BMvA4DUrPahqARrHtCcDLANYA+AnKWq3xsr6D8qh9BErv7axU2wFl8GYJFL/uEgBjfLDh9Nj/i2Ov1/p4TvIBbAGQ5lfbAFATyo3tFwBzAPTw2I5msfa3H0Bx7H292Hf/ArANwPHY55bPjSw7oNzYFsbKWQrgQT+OB4B2sTa6GMqT7X0+npfaAHYDqO+15pn98cxThmGYiBEJVwzDMAxTCQs7wzBMxGBhZxiGiRgs7AzDMBGDhZ1hGCZisLAzDMNEDBZ2hmGYiMHCzjAMEzH+H2Y2Z4/6LYhaAAAAAElFTkSuQmCC">
            <a:extLst>
              <a:ext uri="{FF2B5EF4-FFF2-40B4-BE49-F238E27FC236}">
                <a16:creationId xmlns:a16="http://schemas.microsoft.com/office/drawing/2014/main" id="{268F3C52-DD67-41E2-9C27-7148A17417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51D0AB4-611A-4C89-97E4-3B6B387A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72" y="3852539"/>
            <a:ext cx="3429479" cy="232442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2485C31-07A3-46E9-9C76-800A5FDD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61" y="3866828"/>
            <a:ext cx="3496163" cy="2295845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AA69F39-3DC4-4994-9DFF-D9F8868EF2B8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4777324" y="5014751"/>
            <a:ext cx="293104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9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6323E5-EFEF-47E3-A3E3-3A6BA845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Stacking of training sets and test sets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52ACFA-6E7E-46A2-ACA2-E636D667C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The training sets and test sets of all stocks/forex will be stacked together to form combined training sets and combined test sets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8AC723-7811-441F-ADF0-D241E81A1EA5}"/>
              </a:ext>
            </a:extLst>
          </p:cNvPr>
          <p:cNvSpPr/>
          <p:nvPr/>
        </p:nvSpPr>
        <p:spPr>
          <a:xfrm>
            <a:off x="1232452" y="2835965"/>
            <a:ext cx="1709531" cy="8481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USDAUD training set</a:t>
            </a:r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6AE136A-96D0-4BC0-866E-D12D977891A6}"/>
              </a:ext>
            </a:extLst>
          </p:cNvPr>
          <p:cNvSpPr/>
          <p:nvPr/>
        </p:nvSpPr>
        <p:spPr>
          <a:xfrm>
            <a:off x="1232452" y="3921781"/>
            <a:ext cx="1709531" cy="8481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USDCAD</a:t>
            </a:r>
          </a:p>
          <a:p>
            <a:pPr algn="ctr"/>
            <a:r>
              <a:rPr lang="en-US" altLang="zh-HK" dirty="0"/>
              <a:t>Training set</a:t>
            </a:r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BE03630-8B0A-4B4D-8E48-4F197190CB50}"/>
              </a:ext>
            </a:extLst>
          </p:cNvPr>
          <p:cNvSpPr txBox="1"/>
          <p:nvPr/>
        </p:nvSpPr>
        <p:spPr>
          <a:xfrm rot="5400000" flipH="1">
            <a:off x="1407711" y="5136754"/>
            <a:ext cx="135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400" dirty="0"/>
              <a:t>…</a:t>
            </a:r>
            <a:endParaRPr lang="zh-HK" altLang="en-US" sz="4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D74A16-2372-4161-B01B-BE390553EBAF}"/>
              </a:ext>
            </a:extLst>
          </p:cNvPr>
          <p:cNvSpPr/>
          <p:nvPr/>
        </p:nvSpPr>
        <p:spPr>
          <a:xfrm>
            <a:off x="1232452" y="5420139"/>
            <a:ext cx="1709531" cy="8481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USDSGD</a:t>
            </a:r>
          </a:p>
          <a:p>
            <a:pPr algn="ctr"/>
            <a:r>
              <a:rPr lang="en-US" altLang="zh-HK" dirty="0"/>
              <a:t>Training set</a:t>
            </a:r>
            <a:endParaRPr lang="zh-HK" altLang="en-US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0FFB12A-932A-4C77-8A2F-A1B4AB27D2D9}"/>
              </a:ext>
            </a:extLst>
          </p:cNvPr>
          <p:cNvCxnSpPr>
            <a:stCxn id="4" idx="3"/>
          </p:cNvCxnSpPr>
          <p:nvPr/>
        </p:nvCxnSpPr>
        <p:spPr>
          <a:xfrm>
            <a:off x="2941983" y="3260035"/>
            <a:ext cx="1444487" cy="6617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E7E8185-1884-41D6-A79A-FD6226E223B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1982" y="4345850"/>
            <a:ext cx="1440352" cy="259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D9EDB3C-3C1B-472A-A9B7-5DB630BB66DB}"/>
              </a:ext>
            </a:extLst>
          </p:cNvPr>
          <p:cNvCxnSpPr>
            <a:cxnSpLocks/>
          </p:cNvCxnSpPr>
          <p:nvPr/>
        </p:nvCxnSpPr>
        <p:spPr>
          <a:xfrm flipV="1">
            <a:off x="2941983" y="4841968"/>
            <a:ext cx="1444487" cy="99835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stackçåçæå°çµæ">
            <a:extLst>
              <a:ext uri="{FF2B5EF4-FFF2-40B4-BE49-F238E27FC236}">
                <a16:creationId xmlns:a16="http://schemas.microsoft.com/office/drawing/2014/main" id="{902D7F66-7781-4ED2-8EED-A950D527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34" y="3180521"/>
            <a:ext cx="3245929" cy="23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C4E04B4-6BE3-410C-B6C6-7DC5E81BF33C}"/>
              </a:ext>
            </a:extLst>
          </p:cNvPr>
          <p:cNvSpPr/>
          <p:nvPr/>
        </p:nvSpPr>
        <p:spPr>
          <a:xfrm>
            <a:off x="8524891" y="2676939"/>
            <a:ext cx="2319945" cy="35913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2A53AFE-D300-4BE7-A81F-666B1D04DB00}"/>
              </a:ext>
            </a:extLst>
          </p:cNvPr>
          <p:cNvSpPr/>
          <p:nvPr/>
        </p:nvSpPr>
        <p:spPr>
          <a:xfrm>
            <a:off x="8830097" y="2915477"/>
            <a:ext cx="1709531" cy="8481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USDAUD</a:t>
            </a:r>
            <a:endParaRPr lang="zh-HK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5D2B27-9C59-4FE9-B5DD-B692DB32ACA9}"/>
              </a:ext>
            </a:extLst>
          </p:cNvPr>
          <p:cNvSpPr/>
          <p:nvPr/>
        </p:nvSpPr>
        <p:spPr>
          <a:xfrm>
            <a:off x="8830096" y="3775118"/>
            <a:ext cx="1709531" cy="8481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USDCAD</a:t>
            </a:r>
            <a:endParaRPr lang="zh-HK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7B03667-B633-4BF2-AE1E-BE410576D063}"/>
              </a:ext>
            </a:extLst>
          </p:cNvPr>
          <p:cNvSpPr txBox="1"/>
          <p:nvPr/>
        </p:nvSpPr>
        <p:spPr>
          <a:xfrm rot="5400000" flipH="1">
            <a:off x="8955232" y="5052980"/>
            <a:ext cx="135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400" dirty="0"/>
              <a:t>…</a:t>
            </a:r>
            <a:endParaRPr lang="zh-HK" altLang="en-US" sz="4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186887D-4AD4-45FA-B99A-B4B92E2A31C1}"/>
              </a:ext>
            </a:extLst>
          </p:cNvPr>
          <p:cNvSpPr/>
          <p:nvPr/>
        </p:nvSpPr>
        <p:spPr>
          <a:xfrm>
            <a:off x="8779973" y="5269068"/>
            <a:ext cx="1709531" cy="8481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USDSGD</a:t>
            </a:r>
            <a:endParaRPr lang="zh-HK" altLang="en-US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59AEECF4-98F2-4A79-A728-863D4BB325B9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931937" y="4439985"/>
            <a:ext cx="1592954" cy="3262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2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57D598-1451-492C-8E20-5CBBBEE3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Stacking of training sets and test sets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39DFCC-B953-4068-8850-0F4E4849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Reasons: </a:t>
            </a:r>
          </a:p>
          <a:p>
            <a:pPr>
              <a:buFont typeface="+mj-lt"/>
              <a:buAutoNum type="arabicPeriod"/>
            </a:pPr>
            <a:r>
              <a:rPr lang="en-US" altLang="zh-HK" dirty="0"/>
              <a:t>To provide a </a:t>
            </a:r>
            <a:r>
              <a:rPr lang="en-US" altLang="zh-HK" b="1" dirty="0">
                <a:solidFill>
                  <a:srgbClr val="FF0000"/>
                </a:solidFill>
              </a:rPr>
              <a:t>much larger size </a:t>
            </a:r>
            <a:r>
              <a:rPr lang="en-US" altLang="zh-HK" dirty="0"/>
              <a:t>of data for training/validation (</a:t>
            </a:r>
            <a:r>
              <a:rPr lang="en-US" altLang="zh-HK" dirty="0">
                <a:solidFill>
                  <a:srgbClr val="00B050"/>
                </a:solidFill>
              </a:rPr>
              <a:t>3000</a:t>
            </a:r>
            <a:r>
              <a:rPr lang="en-US" altLang="zh-HK" dirty="0"/>
              <a:t> for individual stocks/forex vs </a:t>
            </a:r>
            <a:r>
              <a:rPr lang="en-US" altLang="zh-HK" dirty="0">
                <a:solidFill>
                  <a:srgbClr val="FF0000"/>
                </a:solidFill>
              </a:rPr>
              <a:t>30000</a:t>
            </a:r>
            <a:r>
              <a:rPr lang="en-US" altLang="zh-HK" dirty="0"/>
              <a:t> for combined dataset)</a:t>
            </a:r>
          </a:p>
          <a:p>
            <a:pPr>
              <a:buFont typeface="+mj-lt"/>
              <a:buAutoNum type="arabicPeriod"/>
            </a:pPr>
            <a:r>
              <a:rPr lang="en-US" altLang="zh-HK" dirty="0"/>
              <a:t>The past data from other stocks/forex can be used </a:t>
            </a:r>
            <a:r>
              <a:rPr lang="en-US" altLang="zh-HK" b="1" dirty="0">
                <a:solidFill>
                  <a:srgbClr val="0070C0"/>
                </a:solidFill>
              </a:rPr>
              <a:t>to improve   </a:t>
            </a:r>
          </a:p>
          <a:p>
            <a:pPr marL="0" indent="0">
              <a:buNone/>
            </a:pPr>
            <a:r>
              <a:rPr lang="en-US" altLang="zh-HK" b="1" dirty="0">
                <a:solidFill>
                  <a:srgbClr val="0070C0"/>
                </a:solidFill>
              </a:rPr>
              <a:t>      prediction accuracy </a:t>
            </a:r>
            <a:r>
              <a:rPr lang="en-US" altLang="zh-HK" dirty="0"/>
              <a:t>of any individual stocks / forex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3308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A3B70-2B6A-4111-AE6D-CB3D186D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Feature Scaling by Standardization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BCC8CE-A71C-4A0F-9D0B-069547C5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Feature Scaling is necessary for ensure the features inside the combined training sets have similar scales.</a:t>
            </a:r>
          </a:p>
          <a:p>
            <a:endParaRPr lang="zh-HK" altLang="en-US" dirty="0"/>
          </a:p>
        </p:txBody>
      </p:sp>
      <p:pic>
        <p:nvPicPr>
          <p:cNvPr id="9218" name="Picture 2" descr="standardization statisticsçåçæå°çµæ">
            <a:extLst>
              <a:ext uri="{FF2B5EF4-FFF2-40B4-BE49-F238E27FC236}">
                <a16:creationId xmlns:a16="http://schemas.microsoft.com/office/drawing/2014/main" id="{D97A9E17-2AB1-434B-ACC1-05C681ED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584770"/>
            <a:ext cx="3143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0BF29F61-F1C7-47D3-BFD2-6A957492D3AF}"/>
              </a:ext>
            </a:extLst>
          </p:cNvPr>
          <p:cNvSpPr/>
          <p:nvPr/>
        </p:nvSpPr>
        <p:spPr>
          <a:xfrm>
            <a:off x="717322" y="2901536"/>
            <a:ext cx="2319945" cy="35913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632EEB-99BF-48DB-B720-9B370FA052F8}"/>
              </a:ext>
            </a:extLst>
          </p:cNvPr>
          <p:cNvSpPr/>
          <p:nvPr/>
        </p:nvSpPr>
        <p:spPr>
          <a:xfrm>
            <a:off x="1022528" y="3140074"/>
            <a:ext cx="1709531" cy="8481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USDAUD</a:t>
            </a:r>
            <a:endParaRPr lang="zh-HK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841DAC-6B80-4FD7-9030-378F50BE22A1}"/>
              </a:ext>
            </a:extLst>
          </p:cNvPr>
          <p:cNvSpPr/>
          <p:nvPr/>
        </p:nvSpPr>
        <p:spPr>
          <a:xfrm>
            <a:off x="1022527" y="3999715"/>
            <a:ext cx="1709531" cy="8481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USDCAD</a:t>
            </a:r>
            <a:endParaRPr lang="zh-HK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A779E3A-102C-4232-B574-463612CA6B79}"/>
              </a:ext>
            </a:extLst>
          </p:cNvPr>
          <p:cNvSpPr txBox="1"/>
          <p:nvPr/>
        </p:nvSpPr>
        <p:spPr>
          <a:xfrm rot="5400000" flipH="1">
            <a:off x="1147663" y="5277577"/>
            <a:ext cx="135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400" dirty="0"/>
              <a:t>…</a:t>
            </a:r>
            <a:endParaRPr lang="zh-HK" altLang="en-US" sz="4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8AE9CA-EE0D-4CC2-B2C4-8A635BC65277}"/>
              </a:ext>
            </a:extLst>
          </p:cNvPr>
          <p:cNvSpPr/>
          <p:nvPr/>
        </p:nvSpPr>
        <p:spPr>
          <a:xfrm>
            <a:off x="972404" y="5493665"/>
            <a:ext cx="1709531" cy="8481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USDSGD</a:t>
            </a:r>
            <a:endParaRPr lang="zh-HK" altLang="en-US" dirty="0"/>
          </a:p>
        </p:txBody>
      </p:sp>
      <p:pic>
        <p:nvPicPr>
          <p:cNvPr id="10" name="Picture 2" descr="standardization statisticsçåçæå°çµæ">
            <a:extLst>
              <a:ext uri="{FF2B5EF4-FFF2-40B4-BE49-F238E27FC236}">
                <a16:creationId xmlns:a16="http://schemas.microsoft.com/office/drawing/2014/main" id="{B1200B5D-F8CF-4264-BFB6-68A6AA798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15" y="3429000"/>
            <a:ext cx="3736933" cy="22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A392BDB-327E-4CDE-8693-9CCD6A041B36}"/>
              </a:ext>
            </a:extLst>
          </p:cNvPr>
          <p:cNvCxnSpPr>
            <a:cxnSpLocks/>
          </p:cNvCxnSpPr>
          <p:nvPr/>
        </p:nvCxnSpPr>
        <p:spPr>
          <a:xfrm>
            <a:off x="2984344" y="4664581"/>
            <a:ext cx="13623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840D77A-8CE6-4A80-BDB3-F28ABB421EC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877878" y="4552933"/>
            <a:ext cx="134323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0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13F0B2-BD70-49A7-9B07-FC02DA79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Training of Prediction Models (Regression)</a:t>
            </a:r>
            <a:endParaRPr lang="zh-HK" altLang="en-US" dirty="0"/>
          </a:p>
        </p:txBody>
      </p:sp>
      <p:pic>
        <p:nvPicPr>
          <p:cNvPr id="11266" name="Picture 2" descr="ç¸éåç">
            <a:extLst>
              <a:ext uri="{FF2B5EF4-FFF2-40B4-BE49-F238E27FC236}">
                <a16:creationId xmlns:a16="http://schemas.microsoft.com/office/drawing/2014/main" id="{8116637E-28B6-4BDD-A4B6-B2E0FA9F9E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92" y="1891670"/>
            <a:ext cx="2558778" cy="20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current neural networkçåçæå°çµæ">
            <a:extLst>
              <a:ext uri="{FF2B5EF4-FFF2-40B4-BE49-F238E27FC236}">
                <a16:creationId xmlns:a16="http://schemas.microsoft.com/office/drawing/2014/main" id="{59A33B4D-378B-4914-9C6C-FD79FDB6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05" y="2144046"/>
            <a:ext cx="504976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computeraptor.com/wp-content/uploads/2017/02/knn-300x225.png">
            <a:extLst>
              <a:ext uri="{FF2B5EF4-FFF2-40B4-BE49-F238E27FC236}">
                <a16:creationId xmlns:a16="http://schemas.microsoft.com/office/drawing/2014/main" id="{1079ABF7-4175-41F2-9CBA-AD3A6D53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8" y="408466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inear regressionçåçæå°çµæ">
            <a:extLst>
              <a:ext uri="{FF2B5EF4-FFF2-40B4-BE49-F238E27FC236}">
                <a16:creationId xmlns:a16="http://schemas.microsoft.com/office/drawing/2014/main" id="{2639D333-C164-4349-80B5-0F8C945A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73" y="3922968"/>
            <a:ext cx="3083158" cy="24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F144BF4-EE5E-4295-888C-6AFB598AA8CE}"/>
              </a:ext>
            </a:extLst>
          </p:cNvPr>
          <p:cNvSpPr txBox="1"/>
          <p:nvPr/>
        </p:nvSpPr>
        <p:spPr>
          <a:xfrm>
            <a:off x="1374065" y="3872485"/>
            <a:ext cx="346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Random Forest (100 trees)</a:t>
            </a:r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0F0783-3D89-41A0-A75D-81A772E3375E}"/>
              </a:ext>
            </a:extLst>
          </p:cNvPr>
          <p:cNvSpPr txBox="1"/>
          <p:nvPr/>
        </p:nvSpPr>
        <p:spPr>
          <a:xfrm>
            <a:off x="5941518" y="3687819"/>
            <a:ext cx="41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Recurrent Neural Network (LSTM)</a:t>
            </a:r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76A4329-F194-4D5C-B957-F193779EA825}"/>
              </a:ext>
            </a:extLst>
          </p:cNvPr>
          <p:cNvSpPr txBox="1"/>
          <p:nvPr/>
        </p:nvSpPr>
        <p:spPr>
          <a:xfrm>
            <a:off x="954424" y="6332145"/>
            <a:ext cx="350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K nearest neighboring (k=5)</a:t>
            </a:r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7E4E705-4AAA-49DC-A25E-7705FE7F2704}"/>
              </a:ext>
            </a:extLst>
          </p:cNvPr>
          <p:cNvSpPr txBox="1"/>
          <p:nvPr/>
        </p:nvSpPr>
        <p:spPr>
          <a:xfrm>
            <a:off x="6599583" y="6389495"/>
            <a:ext cx="368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Linear Regression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18311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83CE38-255E-412F-83D9-CBCC956C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HK" dirty="0"/>
              <a:t>Work flow of constructing prediction models (Classification)</a:t>
            </a:r>
            <a:endParaRPr lang="zh-HK" altLang="en-US" dirty="0"/>
          </a:p>
        </p:txBody>
      </p:sp>
      <p:pic>
        <p:nvPicPr>
          <p:cNvPr id="30" name="Picture 4" descr="https://static.varchev.com/uploads/2015/01/Financial-Markets-Stock-Chart.jpg">
            <a:extLst>
              <a:ext uri="{FF2B5EF4-FFF2-40B4-BE49-F238E27FC236}">
                <a16:creationId xmlns:a16="http://schemas.microsoft.com/office/drawing/2014/main" id="{1FFCDF82-CA1E-45E5-9981-C580F5562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56" y="3516415"/>
            <a:ext cx="1862051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filipmolcik.com/wp-content/uploads/2016/12/yahoo-finance-logo-png-yahoo-finance-logo.png">
            <a:extLst>
              <a:ext uri="{FF2B5EF4-FFF2-40B4-BE49-F238E27FC236}">
                <a16:creationId xmlns:a16="http://schemas.microsoft.com/office/drawing/2014/main" id="{73A1F6D7-8865-4E99-886D-FA9726E2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11" y="1892421"/>
            <a:ext cx="1521961" cy="11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3">
            <a:extLst>
              <a:ext uri="{FF2B5EF4-FFF2-40B4-BE49-F238E27FC236}">
                <a16:creationId xmlns:a16="http://schemas.microsoft.com/office/drawing/2014/main" id="{34161D60-0438-4E68-8B28-46468BD2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1601919"/>
            <a:ext cx="2126872" cy="4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9054E8C-AC53-4A08-8739-4115DF86BC7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96156" y="3428999"/>
            <a:ext cx="1795713" cy="1325563"/>
          </a:xfrm>
          <a:prstGeom prst="rect">
            <a:avLst/>
          </a:prstGeom>
        </p:spPr>
      </p:pic>
      <p:pic>
        <p:nvPicPr>
          <p:cNvPr id="8" name="Picture 2" descr="standardization statisticsçåçæå°çµæ">
            <a:extLst>
              <a:ext uri="{FF2B5EF4-FFF2-40B4-BE49-F238E27FC236}">
                <a16:creationId xmlns:a16="http://schemas.microsoft.com/office/drawing/2014/main" id="{597EF113-FA1E-41FD-B966-8BEFC58D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05" y="3378859"/>
            <a:ext cx="1795714" cy="10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651130E-0655-4CD8-8258-DB1DEE726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73" y="3635787"/>
            <a:ext cx="1795714" cy="1239969"/>
          </a:xfrm>
          <a:prstGeom prst="rect">
            <a:avLst/>
          </a:prstGeom>
        </p:spPr>
      </p:pic>
      <p:pic>
        <p:nvPicPr>
          <p:cNvPr id="10" name="Picture 6" descr="http://scikit-learn.org/stable/_static/ml_map.png">
            <a:extLst>
              <a:ext uri="{FF2B5EF4-FFF2-40B4-BE49-F238E27FC236}">
                <a16:creationId xmlns:a16="http://schemas.microsoft.com/office/drawing/2014/main" id="{B92C644F-3CB6-4C9C-8BB3-7866A851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51" y="1816651"/>
            <a:ext cx="16938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8CB4090-42D5-4C20-A73E-3C764F547E4F}"/>
              </a:ext>
            </a:extLst>
          </p:cNvPr>
          <p:cNvCxnSpPr>
            <a:cxnSpLocks/>
          </p:cNvCxnSpPr>
          <p:nvPr/>
        </p:nvCxnSpPr>
        <p:spPr>
          <a:xfrm>
            <a:off x="7103574" y="3215709"/>
            <a:ext cx="0" cy="17521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FBE95E7-082A-4B35-A26B-AF1DB343CE2E}"/>
              </a:ext>
            </a:extLst>
          </p:cNvPr>
          <p:cNvCxnSpPr>
            <a:endCxn id="6" idx="0"/>
          </p:cNvCxnSpPr>
          <p:nvPr/>
        </p:nvCxnSpPr>
        <p:spPr>
          <a:xfrm>
            <a:off x="1894012" y="2663687"/>
            <a:ext cx="1" cy="76531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3CCC240-AA74-4A01-A8B8-9ECE03FE324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791869" y="4091781"/>
            <a:ext cx="7024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BF72A40-FAF8-421A-9DAB-028F49B88844}"/>
              </a:ext>
            </a:extLst>
          </p:cNvPr>
          <p:cNvCxnSpPr>
            <a:cxnSpLocks/>
          </p:cNvCxnSpPr>
          <p:nvPr/>
        </p:nvCxnSpPr>
        <p:spPr>
          <a:xfrm flipV="1">
            <a:off x="5431439" y="4091780"/>
            <a:ext cx="561812" cy="6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stackçåçæå°çµæ">
            <a:extLst>
              <a:ext uri="{FF2B5EF4-FFF2-40B4-BE49-F238E27FC236}">
                <a16:creationId xmlns:a16="http://schemas.microsoft.com/office/drawing/2014/main" id="{8D68EF91-860F-425F-AE44-ED6DD739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47" y="4837852"/>
            <a:ext cx="1619721" cy="11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1A178B9-A9F1-44C7-BC77-DBA0F2D93303}"/>
              </a:ext>
            </a:extLst>
          </p:cNvPr>
          <p:cNvCxnSpPr>
            <a:cxnSpLocks/>
            <a:stCxn id="9" idx="2"/>
            <a:endCxn id="15" idx="1"/>
          </p:cNvCxnSpPr>
          <p:nvPr/>
        </p:nvCxnSpPr>
        <p:spPr>
          <a:xfrm>
            <a:off x="6732430" y="4875756"/>
            <a:ext cx="1343517" cy="55656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23958A7-AE6A-4B09-99E7-53E3ACB6CDEB}"/>
              </a:ext>
            </a:extLst>
          </p:cNvPr>
          <p:cNvCxnSpPr>
            <a:cxnSpLocks/>
          </p:cNvCxnSpPr>
          <p:nvPr/>
        </p:nvCxnSpPr>
        <p:spPr>
          <a:xfrm flipV="1">
            <a:off x="8967615" y="2744294"/>
            <a:ext cx="1" cy="65440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performance evaluationçåçæå°çµæ">
            <a:extLst>
              <a:ext uri="{FF2B5EF4-FFF2-40B4-BE49-F238E27FC236}">
                <a16:creationId xmlns:a16="http://schemas.microsoft.com/office/drawing/2014/main" id="{E1FACAD7-4BDB-40E7-9750-F94932BC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187" y="1817590"/>
            <a:ext cx="1529313" cy="10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A6E2739-5FDB-415B-91AB-24648523F723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7578958" y="4177323"/>
            <a:ext cx="2631093" cy="125525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019AE6B1-162B-4569-BAA9-B4C7B918343D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1019912" y="3071498"/>
            <a:ext cx="0" cy="176661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3733697-2493-4B68-992A-67ABC5DEBCB7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10006713" y="2344495"/>
            <a:ext cx="424474" cy="131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66A72A7-05B0-4746-A153-2B4915F68023}"/>
              </a:ext>
            </a:extLst>
          </p:cNvPr>
          <p:cNvSpPr txBox="1"/>
          <p:nvPr/>
        </p:nvSpPr>
        <p:spPr>
          <a:xfrm>
            <a:off x="1899749" y="2813126"/>
            <a:ext cx="22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92D050"/>
                </a:solidFill>
              </a:rPr>
              <a:t>① Download data</a:t>
            </a:r>
            <a:endParaRPr lang="zh-HK" altLang="en-US" b="1" dirty="0">
              <a:solidFill>
                <a:srgbClr val="92D05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716E188-677F-490D-B3E6-A1B845660E28}"/>
              </a:ext>
            </a:extLst>
          </p:cNvPr>
          <p:cNvSpPr txBox="1"/>
          <p:nvPr/>
        </p:nvSpPr>
        <p:spPr>
          <a:xfrm>
            <a:off x="2815905" y="4816439"/>
            <a:ext cx="22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FF0000"/>
                </a:solidFill>
              </a:rPr>
              <a:t>②</a:t>
            </a:r>
            <a:r>
              <a:rPr lang="en-US" altLang="zh-HK" b="1" dirty="0">
                <a:solidFill>
                  <a:srgbClr val="FF0000"/>
                </a:solidFill>
              </a:rPr>
              <a:t>Feature Generation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F5E5EC4-B586-47E7-B338-E575BDEEB484}"/>
              </a:ext>
            </a:extLst>
          </p:cNvPr>
          <p:cNvSpPr txBox="1"/>
          <p:nvPr/>
        </p:nvSpPr>
        <p:spPr>
          <a:xfrm>
            <a:off x="8887129" y="3422040"/>
            <a:ext cx="250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0070C0"/>
                </a:solidFill>
              </a:rPr>
              <a:t>⑤ </a:t>
            </a:r>
            <a:r>
              <a:rPr lang="en-US" altLang="zh-HK" b="1" dirty="0">
                <a:solidFill>
                  <a:srgbClr val="0070C0"/>
                </a:solidFill>
              </a:rPr>
              <a:t>Scaling by Standardization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32132C4-1403-4B43-AB42-EA0B4A8D73F7}"/>
              </a:ext>
            </a:extLst>
          </p:cNvPr>
          <p:cNvSpPr txBox="1"/>
          <p:nvPr/>
        </p:nvSpPr>
        <p:spPr>
          <a:xfrm>
            <a:off x="4771107" y="2780066"/>
            <a:ext cx="183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92D050"/>
                </a:solidFill>
              </a:rPr>
              <a:t>③ </a:t>
            </a:r>
            <a:r>
              <a:rPr lang="en-US" altLang="zh-HK" b="1" dirty="0">
                <a:solidFill>
                  <a:srgbClr val="92D050"/>
                </a:solidFill>
              </a:rPr>
              <a:t>Train test split (66%:33%)</a:t>
            </a:r>
            <a:endParaRPr lang="zh-HK" altLang="en-US" dirty="0">
              <a:solidFill>
                <a:srgbClr val="92D05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FA245D6-E7D1-478A-ABD4-66FB5DCAEC63}"/>
              </a:ext>
            </a:extLst>
          </p:cNvPr>
          <p:cNvSpPr txBox="1"/>
          <p:nvPr/>
        </p:nvSpPr>
        <p:spPr>
          <a:xfrm>
            <a:off x="8706678" y="5902474"/>
            <a:ext cx="178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7030A0"/>
                </a:solidFill>
              </a:rPr>
              <a:t>④ </a:t>
            </a:r>
            <a:r>
              <a:rPr lang="en-US" altLang="zh-HK" b="1" dirty="0">
                <a:solidFill>
                  <a:srgbClr val="7030A0"/>
                </a:solidFill>
              </a:rPr>
              <a:t>Stacking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6D6A4E9-0B96-43DC-A098-69E58D65E616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flipV="1">
            <a:off x="8885808" y="4459029"/>
            <a:ext cx="41254" cy="37882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stackçåçæå°çµæ">
            <a:extLst>
              <a:ext uri="{FF2B5EF4-FFF2-40B4-BE49-F238E27FC236}">
                <a16:creationId xmlns:a16="http://schemas.microsoft.com/office/drawing/2014/main" id="{D7114F98-C2F7-47C5-AF42-C4D44B36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051" y="4838109"/>
            <a:ext cx="1619721" cy="11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AE292B77-53D3-4FCF-8255-A0B546075CB6}"/>
              </a:ext>
            </a:extLst>
          </p:cNvPr>
          <p:cNvSpPr txBox="1"/>
          <p:nvPr/>
        </p:nvSpPr>
        <p:spPr>
          <a:xfrm>
            <a:off x="7045004" y="2010131"/>
            <a:ext cx="126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>
                <a:solidFill>
                  <a:srgbClr val="0070C0"/>
                </a:solidFill>
              </a:rPr>
              <a:t>⑥ </a:t>
            </a:r>
            <a:r>
              <a:rPr lang="en-US" altLang="zh-HK" b="1" dirty="0">
                <a:solidFill>
                  <a:srgbClr val="0070C0"/>
                </a:solidFill>
              </a:rPr>
              <a:t>Models Training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FE21946-6A54-47D8-8D00-1FB803334D88}"/>
              </a:ext>
            </a:extLst>
          </p:cNvPr>
          <p:cNvSpPr txBox="1"/>
          <p:nvPr/>
        </p:nvSpPr>
        <p:spPr>
          <a:xfrm>
            <a:off x="9833628" y="1191643"/>
            <a:ext cx="212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7030A0"/>
                </a:solidFill>
              </a:rPr>
              <a:t>⑦ Performance Evaluation</a:t>
            </a:r>
            <a:endParaRPr lang="zh-HK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25A47C-D116-403D-B738-C0BB6987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Feature generation for Classification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2B45F8-79C0-4DDE-AB40-0008A64C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The following features have been generated based on historical prices:</a:t>
            </a: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2265A5-4675-4F05-B34C-B8A8A9AC02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3026"/>
            <a:ext cx="3186039" cy="21557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1339BA6-D063-4AA8-B7F6-8BCB47C014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09" y="3123026"/>
            <a:ext cx="3667565" cy="215572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A6F2C42-0024-4F56-B61D-1CB39A60E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154" y="3123026"/>
            <a:ext cx="3186039" cy="23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7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ABE9E0-305D-4D01-B2C9-60159A3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Prediction model of price trend prediction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EF17CA-CFF0-4A25-8A28-A2D9D9762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Random forest model has been constructed to perform price trend prediction.</a:t>
            </a:r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4" name="Picture 2" descr="ç¸éåç">
            <a:extLst>
              <a:ext uri="{FF2B5EF4-FFF2-40B4-BE49-F238E27FC236}">
                <a16:creationId xmlns:a16="http://schemas.microsoft.com/office/drawing/2014/main" id="{2A938C5A-8BAB-493D-9F5F-CBA5D34D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75" y="2809461"/>
            <a:ext cx="4281296" cy="336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13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C2CA91-451E-4A4E-89B8-4624CD89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How do we implement these features?</a:t>
            </a:r>
            <a:endParaRPr lang="zh-HK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D51834B-6095-410D-8F0A-B4749266F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207" y="1254416"/>
            <a:ext cx="935185" cy="93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thumbs.dreamstime.com/b/front-end-development-concept-doodle-chart-keywords-icons-78056210.jpg">
            <a:extLst>
              <a:ext uri="{FF2B5EF4-FFF2-40B4-BE49-F238E27FC236}">
                <a16:creationId xmlns:a16="http://schemas.microsoft.com/office/drawing/2014/main" id="{934E24D5-C9FA-4425-8B7A-FD7928DA7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54" y="2523050"/>
            <a:ext cx="1174652" cy="9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mage.freepik.com/free-icon/server_318-46695.jpg">
            <a:extLst>
              <a:ext uri="{FF2B5EF4-FFF2-40B4-BE49-F238E27FC236}">
                <a16:creationId xmlns:a16="http://schemas.microsoft.com/office/drawing/2014/main" id="{71529D28-696C-4E6B-8105-D073985F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22" y="2537137"/>
            <a:ext cx="935185" cy="93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encrypted-tbn0.gstatic.com/images?q=tbn:ANd9GcQIztsREX4z7jV-O5taYv64bhzvVmiFlDs3E-KuCJcyGmGvNxj6">
            <a:extLst>
              <a:ext uri="{FF2B5EF4-FFF2-40B4-BE49-F238E27FC236}">
                <a16:creationId xmlns:a16="http://schemas.microsoft.com/office/drawing/2014/main" id="{FAF9FC9A-3A7A-4D16-BE20-92D1EC986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9" y="3915126"/>
            <a:ext cx="1174652" cy="70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C3B91E7-DFC9-416C-BFAF-3B94FE4BC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7508" y="4079631"/>
            <a:ext cx="1304592" cy="540286"/>
          </a:xfrm>
          <a:prstGeom prst="rect">
            <a:avLst/>
          </a:prstGeom>
        </p:spPr>
      </p:pic>
      <p:pic>
        <p:nvPicPr>
          <p:cNvPr id="5136" name="Picture 16" descr="http://static.open-open.com/news/uploadImg/20160521/20160521084054_110.png">
            <a:extLst>
              <a:ext uri="{FF2B5EF4-FFF2-40B4-BE49-F238E27FC236}">
                <a16:creationId xmlns:a16="http://schemas.microsoft.com/office/drawing/2014/main" id="{45677466-E29D-4CA7-8575-59D7E0ED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47" y="3915126"/>
            <a:ext cx="1044233" cy="10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prediction modelsçåçæå°çµæ">
            <a:extLst>
              <a:ext uri="{FF2B5EF4-FFF2-40B4-BE49-F238E27FC236}">
                <a16:creationId xmlns:a16="http://schemas.microsoft.com/office/drawing/2014/main" id="{ABED1A85-36AC-4D03-851D-77CCD430D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27" y="3882181"/>
            <a:ext cx="1353322" cy="9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FD94C92-075B-45DF-A8EE-67D5BEDC9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90" y="5499870"/>
            <a:ext cx="1353322" cy="843443"/>
          </a:xfrm>
          <a:prstGeom prst="rect">
            <a:avLst/>
          </a:prstGeom>
        </p:spPr>
      </p:pic>
      <p:pic>
        <p:nvPicPr>
          <p:cNvPr id="5144" name="Picture 24" descr="https://encrypted-tbn0.gstatic.com/images?q=tbn:ANd9GcQ_c-9oRu5NYYWH2cakinKXCGEKNgI__YfqT2g4VzowIZoJGTFrtw">
            <a:extLst>
              <a:ext uri="{FF2B5EF4-FFF2-40B4-BE49-F238E27FC236}">
                <a16:creationId xmlns:a16="http://schemas.microsoft.com/office/drawing/2014/main" id="{098E31E4-2BB3-48D5-A7B1-C3D0C214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94228"/>
            <a:ext cx="1836958" cy="7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data preprocessingçåçæå°çµæ">
            <a:extLst>
              <a:ext uri="{FF2B5EF4-FFF2-40B4-BE49-F238E27FC236}">
                <a16:creationId xmlns:a16="http://schemas.microsoft.com/office/drawing/2014/main" id="{5754D4DA-900D-4366-B6A1-F6A9F91E2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17" y="2722562"/>
            <a:ext cx="1904033" cy="5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pandas.pydata.org/_static/pandas_logo.png">
            <a:extLst>
              <a:ext uri="{FF2B5EF4-FFF2-40B4-BE49-F238E27FC236}">
                <a16:creationId xmlns:a16="http://schemas.microsoft.com/office/drawing/2014/main" id="{7EAC4A6E-9442-469C-8162-F85F57AD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52" y="4084641"/>
            <a:ext cx="1852598" cy="3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ml parsingçåçæå°çµæ">
            <a:extLst>
              <a:ext uri="{FF2B5EF4-FFF2-40B4-BE49-F238E27FC236}">
                <a16:creationId xmlns:a16="http://schemas.microsoft.com/office/drawing/2014/main" id="{E94F5DC4-D30D-496E-A028-C9593A96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953" y="2584379"/>
            <a:ext cx="935185" cy="7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beautifulsoup pythonçåçæå°çµæ">
            <a:extLst>
              <a:ext uri="{FF2B5EF4-FFF2-40B4-BE49-F238E27FC236}">
                <a16:creationId xmlns:a16="http://schemas.microsoft.com/office/drawing/2014/main" id="{7412B458-0755-4972-88C8-53877AB89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374" y="4186380"/>
            <a:ext cx="1422742" cy="10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F8D3C45-95BC-48B4-848E-0F4AC9F55E17}"/>
              </a:ext>
            </a:extLst>
          </p:cNvPr>
          <p:cNvCxnSpPr>
            <a:stCxn id="9" idx="1"/>
          </p:cNvCxnSpPr>
          <p:nvPr/>
        </p:nvCxnSpPr>
        <p:spPr>
          <a:xfrm flipH="1">
            <a:off x="2343498" y="1722009"/>
            <a:ext cx="2433709" cy="69168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2CF068D4-6C44-4337-8D7A-C50E73E683C3}"/>
              </a:ext>
            </a:extLst>
          </p:cNvPr>
          <p:cNvCxnSpPr>
            <a:cxnSpLocks/>
            <a:stCxn id="9" idx="2"/>
            <a:endCxn id="5132" idx="0"/>
          </p:cNvCxnSpPr>
          <p:nvPr/>
        </p:nvCxnSpPr>
        <p:spPr>
          <a:xfrm flipH="1">
            <a:off x="5160815" y="2189601"/>
            <a:ext cx="83985" cy="3475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22131169-36BD-481D-A58A-119D21F3FA9C}"/>
              </a:ext>
            </a:extLst>
          </p:cNvPr>
          <p:cNvCxnSpPr>
            <a:cxnSpLocks/>
            <a:endCxn id="5146" idx="0"/>
          </p:cNvCxnSpPr>
          <p:nvPr/>
        </p:nvCxnSpPr>
        <p:spPr>
          <a:xfrm>
            <a:off x="5628407" y="1983455"/>
            <a:ext cx="2536127" cy="7391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87CCBF1-E77D-4B07-B480-9208BB5BB7B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712392" y="1722009"/>
            <a:ext cx="4885851" cy="8190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E9C3DED0-23FC-4B62-AE30-96E70D4FB626}"/>
              </a:ext>
            </a:extLst>
          </p:cNvPr>
          <p:cNvCxnSpPr>
            <a:cxnSpLocks/>
            <a:stCxn id="5130" idx="2"/>
          </p:cNvCxnSpPr>
          <p:nvPr/>
        </p:nvCxnSpPr>
        <p:spPr>
          <a:xfrm flipH="1">
            <a:off x="1141324" y="3429000"/>
            <a:ext cx="998456" cy="4531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712716CD-72EE-4060-9D2A-BDA26056190E}"/>
              </a:ext>
            </a:extLst>
          </p:cNvPr>
          <p:cNvCxnSpPr>
            <a:cxnSpLocks/>
            <a:stCxn id="5130" idx="2"/>
          </p:cNvCxnSpPr>
          <p:nvPr/>
        </p:nvCxnSpPr>
        <p:spPr>
          <a:xfrm>
            <a:off x="2139780" y="3429000"/>
            <a:ext cx="703618" cy="6506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AD502CB4-5643-4CC3-9CCA-C40968E1C8DD}"/>
              </a:ext>
            </a:extLst>
          </p:cNvPr>
          <p:cNvCxnSpPr>
            <a:cxnSpLocks/>
            <a:stCxn id="5132" idx="2"/>
          </p:cNvCxnSpPr>
          <p:nvPr/>
        </p:nvCxnSpPr>
        <p:spPr>
          <a:xfrm flipH="1">
            <a:off x="4246343" y="3472322"/>
            <a:ext cx="914472" cy="4600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F4B61D94-C664-49DD-AD8B-0D9784D6DA37}"/>
              </a:ext>
            </a:extLst>
          </p:cNvPr>
          <p:cNvCxnSpPr>
            <a:cxnSpLocks/>
          </p:cNvCxnSpPr>
          <p:nvPr/>
        </p:nvCxnSpPr>
        <p:spPr>
          <a:xfrm>
            <a:off x="5159124" y="3470393"/>
            <a:ext cx="945544" cy="4545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D8370BD0-90A7-4F55-8462-ADAFFBE65C33}"/>
              </a:ext>
            </a:extLst>
          </p:cNvPr>
          <p:cNvCxnSpPr>
            <a:cxnSpLocks/>
            <a:stCxn id="5138" idx="2"/>
          </p:cNvCxnSpPr>
          <p:nvPr/>
        </p:nvCxnSpPr>
        <p:spPr>
          <a:xfrm flipH="1">
            <a:off x="5012076" y="4817367"/>
            <a:ext cx="1157012" cy="7705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2A8EB837-9ACD-4939-8C10-8BF0216B4EEB}"/>
              </a:ext>
            </a:extLst>
          </p:cNvPr>
          <p:cNvCxnSpPr>
            <a:cxnSpLocks/>
            <a:stCxn id="5138" idx="2"/>
          </p:cNvCxnSpPr>
          <p:nvPr/>
        </p:nvCxnSpPr>
        <p:spPr>
          <a:xfrm>
            <a:off x="6169088" y="4817367"/>
            <a:ext cx="790794" cy="770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CA6D2019-DFED-4428-823E-6FBB942E83CC}"/>
              </a:ext>
            </a:extLst>
          </p:cNvPr>
          <p:cNvCxnSpPr>
            <a:cxnSpLocks/>
            <a:stCxn id="5146" idx="2"/>
            <a:endCxn id="22" idx="0"/>
          </p:cNvCxnSpPr>
          <p:nvPr/>
        </p:nvCxnSpPr>
        <p:spPr>
          <a:xfrm>
            <a:off x="8164534" y="3265136"/>
            <a:ext cx="25717" cy="81950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BA511D39-CAC5-492D-BF5E-4D4AFAAD11B3}"/>
              </a:ext>
            </a:extLst>
          </p:cNvPr>
          <p:cNvCxnSpPr>
            <a:cxnSpLocks/>
          </p:cNvCxnSpPr>
          <p:nvPr/>
        </p:nvCxnSpPr>
        <p:spPr>
          <a:xfrm>
            <a:off x="10556745" y="3367671"/>
            <a:ext cx="25717" cy="81950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1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52FCE4-5EB4-440D-8C1B-1F50AF4D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Background of our project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9A4402-02AD-4166-821D-A9EC7BB17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Both stocks and foreign currencies (forex) are ubiquitous!</a:t>
            </a:r>
          </a:p>
          <a:p>
            <a:pPr lvl="1"/>
            <a:r>
              <a:rPr lang="en-US" altLang="zh-HK" dirty="0"/>
              <a:t>Purchase forexes when travelling to other countries</a:t>
            </a:r>
          </a:p>
          <a:p>
            <a:pPr lvl="1"/>
            <a:r>
              <a:rPr lang="en-US" altLang="zh-HK" dirty="0"/>
              <a:t>Fluctuation in forex rates impact the prices of imported goods and cost of living!</a:t>
            </a:r>
          </a:p>
          <a:p>
            <a:pPr lvl="1"/>
            <a:r>
              <a:rPr lang="en-US" altLang="zh-HK" dirty="0"/>
              <a:t>Transaction of forexes and stocks for </a:t>
            </a:r>
            <a:r>
              <a:rPr lang="en-US" altLang="zh-HK"/>
              <a:t>investment purposes!</a:t>
            </a:r>
            <a:endParaRPr lang="en-US" altLang="zh-HK" dirty="0"/>
          </a:p>
          <a:p>
            <a:pPr marL="457200" lvl="1" indent="0">
              <a:buNone/>
            </a:pPr>
            <a:endParaRPr lang="zh-HK" altLang="en-US" dirty="0"/>
          </a:p>
        </p:txBody>
      </p:sp>
      <p:pic>
        <p:nvPicPr>
          <p:cNvPr id="1026" name="Picture 2" descr="https://cms.groupeditors.com/img/67b1bb86-3a50-457f-a44e-2a1375c154e6.jpg?crop=34,0,393,359&amp;w=400&amp;h=400&amp;scale=both">
            <a:extLst>
              <a:ext uri="{FF2B5EF4-FFF2-40B4-BE49-F238E27FC236}">
                <a16:creationId xmlns:a16="http://schemas.microsoft.com/office/drawing/2014/main" id="{C609C2A5-F9B5-458B-8331-F4BBD989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91" y="4001294"/>
            <a:ext cx="2594113" cy="25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ompareremit.com/uploads/Factors_Affecting_Exchange_Rates.jpg">
            <a:extLst>
              <a:ext uri="{FF2B5EF4-FFF2-40B4-BE49-F238E27FC236}">
                <a16:creationId xmlns:a16="http://schemas.microsoft.com/office/drawing/2014/main" id="{1C6EA2AF-8909-423F-911F-DC2353DF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77" y="4001294"/>
            <a:ext cx="2487226" cy="25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elegraph.co.uk/content/dam/money/Spark/f-and-c/man-investing-on-touchscreen.jpg?imwidth=450">
            <a:extLst>
              <a:ext uri="{FF2B5EF4-FFF2-40B4-BE49-F238E27FC236}">
                <a16:creationId xmlns:a16="http://schemas.microsoft.com/office/drawing/2014/main" id="{F26F240B-18F6-47D2-98F7-0BC979F1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30" y="3973931"/>
            <a:ext cx="4194361" cy="26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62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5C643C-D41A-41D9-A752-7C54A221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Demonstration of our web application</a:t>
            </a:r>
            <a:endParaRPr lang="zh-HK" altLang="en-US" dirty="0"/>
          </a:p>
        </p:txBody>
      </p:sp>
      <p:pic>
        <p:nvPicPr>
          <p:cNvPr id="5" name="內容版面配置區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0D3E697E-1A19-4712-A093-9DE0D8C58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05" y="2133600"/>
            <a:ext cx="8392015" cy="3778250"/>
          </a:xfrm>
        </p:spPr>
      </p:pic>
    </p:spTree>
    <p:extLst>
      <p:ext uri="{BB962C8B-B14F-4D97-AF65-F5344CB8AC3E}">
        <p14:creationId xmlns:p14="http://schemas.microsoft.com/office/powerpoint/2010/main" val="3693132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232F7F-54FE-43C3-B295-95058988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Construction of 70% confidence interval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2D9BF2-D29D-49FD-9466-BB5D3FF6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The 70% confidence intervals were constructed based on individual decision tree inside the random forest model</a:t>
            </a:r>
          </a:p>
          <a:p>
            <a:r>
              <a:rPr lang="en-US" altLang="zh-HK" dirty="0"/>
              <a:t>Assumption: normal distribution of predictions</a:t>
            </a:r>
          </a:p>
          <a:p>
            <a:r>
              <a:rPr lang="en-US" altLang="zh-HK" dirty="0"/>
              <a:t>Within 1.04 SD of the predicted mean corresponds to around 70% of all predicted data.</a:t>
            </a:r>
            <a:endParaRPr lang="zh-HK" altLang="en-US" dirty="0"/>
          </a:p>
        </p:txBody>
      </p:sp>
      <p:pic>
        <p:nvPicPr>
          <p:cNvPr id="12290" name="Picture 2" descr="ç¸éåç">
            <a:extLst>
              <a:ext uri="{FF2B5EF4-FFF2-40B4-BE49-F238E27FC236}">
                <a16:creationId xmlns:a16="http://schemas.microsoft.com/office/drawing/2014/main" id="{D90FE8B6-23A8-4AAB-A5FF-D0EF6817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5" y="3991708"/>
            <a:ext cx="3821723" cy="28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BDAB18E-5A9B-4531-8DD3-8F7418951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723" y="4485900"/>
            <a:ext cx="3910981" cy="1981719"/>
          </a:xfrm>
          <a:prstGeom prst="rect">
            <a:avLst/>
          </a:prstGeom>
        </p:spPr>
      </p:pic>
      <p:pic>
        <p:nvPicPr>
          <p:cNvPr id="9" name="圖片 8" descr="一張含有 地圖, 文字, 螢幕擷取畫面 的圖片&#10;&#10;描述是以非常高的可信度產生">
            <a:extLst>
              <a:ext uri="{FF2B5EF4-FFF2-40B4-BE49-F238E27FC236}">
                <a16:creationId xmlns:a16="http://schemas.microsoft.com/office/drawing/2014/main" id="{9CD312E6-BA07-416E-BEC1-1CAA33F86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04" y="4614202"/>
            <a:ext cx="4117351" cy="17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11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3B468-4FF2-41EB-870F-C8FF8571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Prediction performance evaluations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C9D573C-F0FD-4EC8-B502-F7D03CDAF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/>
                  <a:t>Metric for regression models: Mean absolute percentage error (MAPE)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000">
                        <a:latin typeface="Cambria Math" panose="02040503050406030204" pitchFamily="18" charset="0"/>
                      </a:rPr>
                      <m:t>MAPE</m:t>
                    </m:r>
                    <m:r>
                      <a:rPr lang="en-US" altLang="zh-HK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H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00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HK" sz="200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zh-TW" altLang="zh-HK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zh-TW" altLang="zh-HK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HK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TW" altLang="zh-H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000" i="1">
                                        <a:latin typeface="Cambria Math" panose="02040503050406030204" pitchFamily="18" charset="0"/>
                                      </a:rPr>
                                      <m:t>𝑃𝑡</m:t>
                                    </m:r>
                                  </m:e>
                                  <m:sub>
                                    <m:r>
                                      <a:rPr lang="en-US" altLang="zh-HK" sz="2000" i="1">
                                        <a:latin typeface="Cambria Math" panose="02040503050406030204" pitchFamily="18" charset="0"/>
                                      </a:rPr>
                                      <m:t>𝑎𝑐𝑡𝑢𝑎𝑙</m:t>
                                    </m:r>
                                  </m:sub>
                                </m:sSub>
                                <m:r>
                                  <a:rPr lang="en-US" altLang="zh-HK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zh-H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000" i="1">
                                        <a:latin typeface="Cambria Math" panose="02040503050406030204" pitchFamily="18" charset="0"/>
                                      </a:rPr>
                                      <m:t>𝑃𝑡</m:t>
                                    </m:r>
                                  </m:e>
                                  <m:sub>
                                    <m:r>
                                      <a:rPr lang="en-US" altLang="zh-HK" sz="2000" i="1">
                                        <a:latin typeface="Cambria Math" panose="02040503050406030204" pitchFamily="18" charset="0"/>
                                      </a:rPr>
                                      <m:t>𝑝𝑟𝑒𝑑𝑖𝑐𝑡𝑒𝑑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TW" altLang="zh-H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000" i="1">
                                        <a:latin typeface="Cambria Math" panose="02040503050406030204" pitchFamily="18" charset="0"/>
                                      </a:rPr>
                                      <m:t>𝑃𝑡</m:t>
                                    </m:r>
                                  </m:e>
                                  <m:sub>
                                    <m:r>
                                      <a:rPr lang="en-US" altLang="zh-HK" sz="2000" i="1">
                                        <a:latin typeface="Cambria Math" panose="02040503050406030204" pitchFamily="18" charset="0"/>
                                      </a:rPr>
                                      <m:t>𝑎𝑐𝑡𝑢𝑎𝑙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HK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nary>
                    <m:r>
                      <a:rPr lang="en-US" altLang="zh-HK" sz="2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HK" sz="2000">
                        <a:latin typeface="Cambria Math" panose="02040503050406030204" pitchFamily="18" charset="0"/>
                      </a:rPr>
                      <m:t>Pt</m:t>
                    </m:r>
                    <m:r>
                      <a:rPr lang="en-US" altLang="zh-HK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sz="200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altLang="zh-HK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200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altLang="zh-HK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200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zh-HK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HK" sz="200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zh-TW" altLang="zh-HK" sz="2000" dirty="0"/>
              </a:p>
              <a:p>
                <a:pPr algn="ctr"/>
                <a:endParaRPr lang="en-US" altLang="zh-HK" dirty="0"/>
              </a:p>
              <a:p>
                <a:r>
                  <a:rPr lang="en-US" altLang="zh-HK" dirty="0"/>
                  <a:t>Metric for classification model: Accuracy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00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altLang="zh-HK" sz="20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H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HK" sz="2000"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altLang="zh-HK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HK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sz="2000">
                            <a:latin typeface="Cambria Math" panose="02040503050406030204" pitchFamily="18" charset="0"/>
                          </a:rPr>
                          <m:t>correct</m:t>
                        </m:r>
                        <m:r>
                          <a:rPr lang="en-US" altLang="zh-HK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sz="2000">
                            <a:latin typeface="Cambria Math" panose="02040503050406030204" pitchFamily="18" charset="0"/>
                          </a:rPr>
                          <m:t>predictions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HK" sz="200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altLang="zh-HK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den>
                    </m:f>
                    <m:r>
                      <a:rPr lang="en-US" altLang="zh-HK" sz="2000" i="1">
                        <a:latin typeface="Cambria Math" panose="02040503050406030204" pitchFamily="18" charset="0"/>
                      </a:rPr>
                      <m:t>∗100 %</m:t>
                    </m:r>
                  </m:oMath>
                </a14:m>
                <a:endParaRPr lang="zh-TW" altLang="zh-HK" sz="2000" dirty="0"/>
              </a:p>
              <a:p>
                <a:pPr lvl="1"/>
                <a:endParaRPr lang="zh-HK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C9D573C-F0FD-4EC8-B502-F7D03CDAF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06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4821F9-05CA-47D5-B853-CB01FFC0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Prediction performance evaluations</a:t>
            </a:r>
            <a:endParaRPr lang="zh-HK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D2E2267-CB53-4AE6-A484-115D1130D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460234"/>
              </p:ext>
            </p:extLst>
          </p:nvPr>
        </p:nvGraphicFramePr>
        <p:xfrm>
          <a:off x="506894" y="2382216"/>
          <a:ext cx="10956234" cy="334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039">
                  <a:extLst>
                    <a:ext uri="{9D8B030D-6E8A-4147-A177-3AD203B41FA5}">
                      <a16:colId xmlns:a16="http://schemas.microsoft.com/office/drawing/2014/main" val="3998280652"/>
                    </a:ext>
                  </a:extLst>
                </a:gridCol>
                <a:gridCol w="1826039">
                  <a:extLst>
                    <a:ext uri="{9D8B030D-6E8A-4147-A177-3AD203B41FA5}">
                      <a16:colId xmlns:a16="http://schemas.microsoft.com/office/drawing/2014/main" val="535763419"/>
                    </a:ext>
                  </a:extLst>
                </a:gridCol>
                <a:gridCol w="1826039">
                  <a:extLst>
                    <a:ext uri="{9D8B030D-6E8A-4147-A177-3AD203B41FA5}">
                      <a16:colId xmlns:a16="http://schemas.microsoft.com/office/drawing/2014/main" val="2867925963"/>
                    </a:ext>
                  </a:extLst>
                </a:gridCol>
                <a:gridCol w="1826039">
                  <a:extLst>
                    <a:ext uri="{9D8B030D-6E8A-4147-A177-3AD203B41FA5}">
                      <a16:colId xmlns:a16="http://schemas.microsoft.com/office/drawing/2014/main" val="3193987271"/>
                    </a:ext>
                  </a:extLst>
                </a:gridCol>
                <a:gridCol w="1826039">
                  <a:extLst>
                    <a:ext uri="{9D8B030D-6E8A-4147-A177-3AD203B41FA5}">
                      <a16:colId xmlns:a16="http://schemas.microsoft.com/office/drawing/2014/main" val="1444079016"/>
                    </a:ext>
                  </a:extLst>
                </a:gridCol>
                <a:gridCol w="1826039">
                  <a:extLst>
                    <a:ext uri="{9D8B030D-6E8A-4147-A177-3AD203B41FA5}">
                      <a16:colId xmlns:a16="http://schemas.microsoft.com/office/drawing/2014/main" val="2422676344"/>
                    </a:ext>
                  </a:extLst>
                </a:gridCol>
              </a:tblGrid>
              <a:tr h="504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Model\Time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+1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+2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+3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+4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+5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055643"/>
                  </a:ext>
                </a:extLst>
              </a:tr>
              <a:tr h="504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Random Forest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1.185%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1.741%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2.150%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2.508%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2.812%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586616"/>
                  </a:ext>
                </a:extLst>
              </a:tr>
              <a:tr h="504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Recurrent neural networks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1.366%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2.017%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2.488%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2.861%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3.162%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2918825"/>
                  </a:ext>
                </a:extLst>
              </a:tr>
              <a:tr h="504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 nearest neighboring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1.234%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1.806%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2.231%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2.602%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2.932%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049886"/>
                  </a:ext>
                </a:extLst>
              </a:tr>
              <a:tr h="504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Linear regression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1.162%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1.698%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2.104%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2.464%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2.776%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530749"/>
                  </a:ext>
                </a:extLst>
              </a:tr>
              <a:tr h="504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Mean MAPE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1.237%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1.816%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2.243%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2.609%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2.921%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29143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3C00AA90-F31C-47C7-B846-473BE2AAF998}"/>
              </a:ext>
            </a:extLst>
          </p:cNvPr>
          <p:cNvSpPr txBox="1"/>
          <p:nvPr/>
        </p:nvSpPr>
        <p:spPr>
          <a:xfrm>
            <a:off x="506894" y="1690688"/>
            <a:ext cx="1024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400" dirty="0"/>
              <a:t>The MAPE of weekly price predictions for stocks: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61668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C2BAD6-452D-4B68-A7F3-413035EC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Prediction performance evaluations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E97138-BC5A-44F4-93DA-4D4B6BCC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The MAPE of weekly price predictions for forex:</a:t>
            </a:r>
          </a:p>
          <a:p>
            <a:pPr marL="0" indent="0">
              <a:buNone/>
            </a:pPr>
            <a:endParaRPr lang="zh-HK" altLang="en-US" dirty="0"/>
          </a:p>
          <a:p>
            <a:endParaRPr lang="zh-HK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4BEDACB-0F19-47AA-BF88-725EB1799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84888"/>
              </p:ext>
            </p:extLst>
          </p:nvPr>
        </p:nvGraphicFramePr>
        <p:xfrm>
          <a:off x="838200" y="2482205"/>
          <a:ext cx="105156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29348827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14449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423369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075489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7658248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46637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Model\Time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+1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+2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+3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+4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+5 business day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26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Random Forest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0.377%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0.534%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0.663%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0.768%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0.862%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94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Recurrent neural networks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2.014 %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1.951%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2.345%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6.921%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2.374%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73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 nearest neighboring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0.397%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0.556%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0.687%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0.793%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0.888%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56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Linear regression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0.378 %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0.539%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0.672%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0.785%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0.887%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17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Mean MAPE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0.792%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0.895%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1.092%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2.317%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1.253%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000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979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4FCF21-85A9-4D21-ACFC-DAB03840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Prediction performance evaluations</a:t>
            </a:r>
            <a:endParaRPr lang="zh-HK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123C798-E56F-48D8-9779-1AAC480D6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36643"/>
              </p:ext>
            </p:extLst>
          </p:nvPr>
        </p:nvGraphicFramePr>
        <p:xfrm>
          <a:off x="838200" y="2554494"/>
          <a:ext cx="10515600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82581784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072828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40425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1054344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71568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Model\Time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+1 week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+2 week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+3 week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+4 week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3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Random Forest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2.345%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3.818%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4.931%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5.835%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49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Recurrent neural networks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2.892%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4.432%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5.653%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6.915%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380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 nearest neighboring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2.649%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4.310%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5.506%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6.479%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096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Linear regression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2.308%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3.740%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4.816%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5.712%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24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Mean MAPE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2.549%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4.075%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5.227%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6.235%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016723"/>
                  </a:ext>
                </a:extLst>
              </a:tr>
            </a:tbl>
          </a:graphicData>
        </a:graphic>
      </p:graphicFrame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532D6D4-C6F7-4508-9C44-66CB6CFD6AB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The MAPE of monthly price predictions for stocks: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5485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C24ABB-E333-4BC7-AB74-A54FE992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Prediction performance evaluations</a:t>
            </a:r>
            <a:endParaRPr lang="zh-HK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33DAD16-B2C8-4933-B1F3-47E166D87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146953"/>
              </p:ext>
            </p:extLst>
          </p:nvPr>
        </p:nvGraphicFramePr>
        <p:xfrm>
          <a:off x="838200" y="2753277"/>
          <a:ext cx="10515600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678633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30286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575585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704537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39316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Model\Time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+1 week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+2 week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+3 week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+4 week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34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Random Forest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0.728%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1.164 %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1.475%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1.714%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45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Recurrent neural networks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6.012%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7.824%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5.246%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9.670%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10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 nearest neighboring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0.818%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1.320%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1.674%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1.959%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04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Linear regression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0.733%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1.162%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1.463%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1.802%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29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Mean MAPE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2.073%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2.868%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2.465%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3.786%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475242"/>
                  </a:ext>
                </a:extLst>
              </a:tr>
            </a:tbl>
          </a:graphicData>
        </a:graphic>
      </p:graphicFrame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6DCF5E8-6761-46DE-BEA9-F4322EA8736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The MAPE of monthly price predictions for forex: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75732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F230F4-E909-4754-8E2D-D1EA056A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Prediction performance evaluations</a:t>
            </a:r>
            <a:endParaRPr lang="zh-HK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D9B6741-8146-42F2-88E7-8A081C437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822639"/>
              </p:ext>
            </p:extLst>
          </p:nvPr>
        </p:nvGraphicFramePr>
        <p:xfrm>
          <a:off x="838200" y="2509100"/>
          <a:ext cx="10081591" cy="12192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60125">
                  <a:extLst>
                    <a:ext uri="{9D8B030D-6E8A-4147-A177-3AD203B41FA5}">
                      <a16:colId xmlns:a16="http://schemas.microsoft.com/office/drawing/2014/main" val="1699885027"/>
                    </a:ext>
                  </a:extLst>
                </a:gridCol>
                <a:gridCol w="3360125">
                  <a:extLst>
                    <a:ext uri="{9D8B030D-6E8A-4147-A177-3AD203B41FA5}">
                      <a16:colId xmlns:a16="http://schemas.microsoft.com/office/drawing/2014/main" val="3364940164"/>
                    </a:ext>
                  </a:extLst>
                </a:gridCol>
                <a:gridCol w="3361341">
                  <a:extLst>
                    <a:ext uri="{9D8B030D-6E8A-4147-A177-3AD203B41FA5}">
                      <a16:colId xmlns:a16="http://schemas.microsoft.com/office/drawing/2014/main" val="39185552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Type of asset\ Time period of prediction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Monthly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Quarterly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075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Stock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73.9%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76.1%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932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Forex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73.2%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77.2%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408015"/>
                  </a:ext>
                </a:extLst>
              </a:tr>
            </a:tbl>
          </a:graphicData>
        </a:graphic>
      </p:graphicFrame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C494E94-B998-4F86-A3AF-D395298B676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The accuracy of trend predictions in various time period: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27222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2012DE-B269-40C8-BF24-8C845D39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Result implications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A9ABB5-434B-455D-8CF8-B4D489EC9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solidFill>
                  <a:srgbClr val="0070C0"/>
                </a:solidFill>
              </a:rPr>
              <a:t>Forex</a:t>
            </a:r>
            <a:r>
              <a:rPr lang="en-US" altLang="zh-HK" dirty="0"/>
              <a:t> in general have </a:t>
            </a:r>
            <a:r>
              <a:rPr lang="en-US" altLang="zh-HK" b="1" dirty="0">
                <a:solidFill>
                  <a:srgbClr val="FF0000"/>
                </a:solidFill>
              </a:rPr>
              <a:t>much lower prediction errors </a:t>
            </a:r>
            <a:r>
              <a:rPr lang="en-US" altLang="zh-HK" dirty="0"/>
              <a:t>than </a:t>
            </a:r>
            <a:r>
              <a:rPr lang="en-US" altLang="zh-HK" dirty="0">
                <a:solidFill>
                  <a:srgbClr val="00B050"/>
                </a:solidFill>
              </a:rPr>
              <a:t>stocks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solidFill>
                  <a:srgbClr val="0070C0"/>
                </a:solidFill>
              </a:rPr>
              <a:t>Random forest and Linear regression </a:t>
            </a:r>
            <a:r>
              <a:rPr lang="en-US" altLang="zh-HK" dirty="0"/>
              <a:t>perform </a:t>
            </a:r>
            <a:r>
              <a:rPr lang="en-US" altLang="zh-HK" b="1" dirty="0">
                <a:solidFill>
                  <a:srgbClr val="FF0000"/>
                </a:solidFill>
              </a:rPr>
              <a:t>much better </a:t>
            </a:r>
            <a:r>
              <a:rPr lang="en-US" altLang="zh-HK" dirty="0"/>
              <a:t>than </a:t>
            </a:r>
            <a:r>
              <a:rPr lang="en-US" altLang="zh-HK" dirty="0">
                <a:solidFill>
                  <a:srgbClr val="00B050"/>
                </a:solidFill>
              </a:rPr>
              <a:t>recurrent neural network and k nearest neighboring</a:t>
            </a:r>
            <a:r>
              <a:rPr lang="en-US" altLang="zh-HK" dirty="0"/>
              <a:t> in price predictions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For trend predictions, the accuracy of the </a:t>
            </a:r>
            <a:r>
              <a:rPr lang="en-US" altLang="zh-HK" dirty="0">
                <a:solidFill>
                  <a:srgbClr val="0070C0"/>
                </a:solidFill>
              </a:rPr>
              <a:t>random forest </a:t>
            </a:r>
            <a:r>
              <a:rPr lang="en-US" altLang="zh-HK" dirty="0"/>
              <a:t>model is </a:t>
            </a:r>
            <a:r>
              <a:rPr lang="en-US" altLang="zh-HK" b="1" dirty="0">
                <a:solidFill>
                  <a:srgbClr val="FF0000"/>
                </a:solidFill>
              </a:rPr>
              <a:t>much higher</a:t>
            </a:r>
            <a:r>
              <a:rPr lang="en-US" altLang="zh-HK" dirty="0">
                <a:solidFill>
                  <a:srgbClr val="FF0000"/>
                </a:solidFill>
              </a:rPr>
              <a:t> </a:t>
            </a:r>
            <a:r>
              <a:rPr lang="en-US" altLang="zh-HK" dirty="0"/>
              <a:t>than </a:t>
            </a:r>
            <a:r>
              <a:rPr lang="en-US" altLang="zh-HK" dirty="0">
                <a:solidFill>
                  <a:srgbClr val="00B050"/>
                </a:solidFill>
              </a:rPr>
              <a:t>random guessing</a:t>
            </a:r>
          </a:p>
          <a:p>
            <a:pPr marL="0" indent="0">
              <a:buNone/>
            </a:pPr>
            <a:r>
              <a:rPr lang="en-US" altLang="zh-HK" dirty="0"/>
              <a:t>       (~75% vs 50%)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99147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0826E-968D-48D9-9E70-3A2CAC4E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Conclusion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30ACE-EC82-4AFA-9602-AFDF0A36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We have developed a web application be able to achieve the following objectives:</a:t>
            </a:r>
          </a:p>
          <a:p>
            <a:pPr>
              <a:buFontTx/>
              <a:buAutoNum type="arabicPeriod"/>
            </a:pP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Build </a:t>
            </a:r>
            <a:r>
              <a:rPr lang="en-US" altLang="zh-H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online system </a:t>
            </a: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to predict the long-term rise/fall trend and short-term prices of various most traded forex and stock, based on statistical indicators.</a:t>
            </a:r>
          </a:p>
          <a:p>
            <a:pPr>
              <a:buFontTx/>
              <a:buAutoNum type="arabicPeriod"/>
            </a:pP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Build a user-friendly web application that allows users to view prediction results </a:t>
            </a:r>
            <a:r>
              <a:rPr lang="en-US" altLang="zh-H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visualize the trends via charts.</a:t>
            </a:r>
          </a:p>
          <a:p>
            <a:pPr>
              <a:buFontTx/>
              <a:buAutoNum type="arabicPeriod"/>
            </a:pP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Provide the </a:t>
            </a:r>
            <a:r>
              <a:rPr lang="en-US" altLang="zh-H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confidence interval </a:t>
            </a: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of short term price predictions and the </a:t>
            </a:r>
            <a:r>
              <a:rPr lang="en-US" altLang="zh-H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of prediction confidence </a:t>
            </a: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for long term price trend prediction.</a:t>
            </a:r>
            <a:endParaRPr lang="zh-HK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1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A447E-576C-4C3A-8BF5-5D27DE6A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Background of our project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A27CDF-9BF5-4273-A78B-8DFFEEB4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If future prices and price trends can be predicted…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Investors: Make better decision and (hopefully) gain in returns!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Governments: Make more accurate policies to stabilize their currencies!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General public (you and me): Reduce cost of travelling and living!</a:t>
            </a:r>
            <a:endParaRPr lang="zh-HK" altLang="en-US" dirty="0"/>
          </a:p>
        </p:txBody>
      </p:sp>
      <p:pic>
        <p:nvPicPr>
          <p:cNvPr id="2050" name="Picture 2" descr="gain in returnçåçæå°çµæ">
            <a:extLst>
              <a:ext uri="{FF2B5EF4-FFF2-40B4-BE49-F238E27FC236}">
                <a16:creationId xmlns:a16="http://schemas.microsoft.com/office/drawing/2014/main" id="{0D9BFBA7-1CF5-48F2-8A23-0D741EE8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20" y="4251012"/>
            <a:ext cx="2346691" cy="22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8.alamy.com/comp/J89875/dollar-dollars-growth-graph-success-money-profit-gain-yield-economy-J89875.jpg">
            <a:extLst>
              <a:ext uri="{FF2B5EF4-FFF2-40B4-BE49-F238E27FC236}">
                <a16:creationId xmlns:a16="http://schemas.microsoft.com/office/drawing/2014/main" id="{95E1C66E-B293-4A0F-B4FF-183AADBB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48" y="4251011"/>
            <a:ext cx="2735657" cy="22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conomic gainçåçæå°çµæ">
            <a:extLst>
              <a:ext uri="{FF2B5EF4-FFF2-40B4-BE49-F238E27FC236}">
                <a16:creationId xmlns:a16="http://schemas.microsoft.com/office/drawing/2014/main" id="{E06DC001-8AE8-409A-94E7-4411DDCA7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96" y="4410850"/>
            <a:ext cx="2944276" cy="20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19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2CC88C-266C-4B8C-9D80-CFBEB8DE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Conclusion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394C7B-4427-4A7C-8BFF-79056ECA1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However, we believed that continuous improvements are necessary for any software, including our web application.</a:t>
            </a:r>
          </a:p>
          <a:p>
            <a:r>
              <a:rPr lang="en-US" altLang="zh-HK" dirty="0"/>
              <a:t>There are several points we would like to suggest for further improvement of this web application and the development of other related applications.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HK" dirty="0">
                <a:solidFill>
                  <a:srgbClr val="FF0000"/>
                </a:solidFill>
              </a:rPr>
              <a:t>Deployment</a:t>
            </a:r>
            <a:r>
              <a:rPr lang="en-US" altLang="zh-HK" dirty="0"/>
              <a:t> of the web application towards </a:t>
            </a:r>
            <a:r>
              <a:rPr lang="en-US" altLang="zh-HK" dirty="0">
                <a:solidFill>
                  <a:srgbClr val="0070C0"/>
                </a:solidFill>
              </a:rPr>
              <a:t>real production </a:t>
            </a:r>
            <a:r>
              <a:rPr lang="en-US" altLang="zh-HK" dirty="0"/>
              <a:t>environment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US" altLang="zh-HK" dirty="0">
                <a:solidFill>
                  <a:srgbClr val="FF0000"/>
                </a:solidFill>
              </a:rPr>
              <a:t>Extension</a:t>
            </a:r>
            <a:r>
              <a:rPr lang="en-US" altLang="zh-HK" dirty="0"/>
              <a:t> towards other types of financial assets, including </a:t>
            </a:r>
            <a:r>
              <a:rPr lang="en-US" altLang="zh-HK" dirty="0">
                <a:solidFill>
                  <a:srgbClr val="0070C0"/>
                </a:solidFill>
              </a:rPr>
              <a:t>encrypted currencies (for example, Bitcoin), Gold, Oil</a:t>
            </a:r>
            <a:r>
              <a:rPr lang="en-US" altLang="zh-HK" dirty="0"/>
              <a:t> and etc.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US" altLang="zh-HK" dirty="0">
                <a:solidFill>
                  <a:srgbClr val="FF0000"/>
                </a:solidFill>
              </a:rPr>
              <a:t>Integration</a:t>
            </a:r>
            <a:r>
              <a:rPr lang="en-US" altLang="zh-HK" dirty="0"/>
              <a:t> of prediction models with </a:t>
            </a:r>
            <a:r>
              <a:rPr lang="en-US" altLang="zh-HK" dirty="0">
                <a:solidFill>
                  <a:srgbClr val="0070C0"/>
                </a:solidFill>
              </a:rPr>
              <a:t>sentiment/textual analysis </a:t>
            </a:r>
            <a:r>
              <a:rPr lang="en-US" altLang="zh-HK" dirty="0"/>
              <a:t>of social media (for example, twitter, Facebook) and financial news articles. </a:t>
            </a:r>
            <a:endParaRPr lang="zh-TW" altLang="zh-HK" dirty="0"/>
          </a:p>
          <a:p>
            <a:pPr marL="514350" indent="-514350">
              <a:buFont typeface="+mj-lt"/>
              <a:buAutoNum type="arabicPeriod"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68313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8D324-7F75-4BAF-8508-1A0376EB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F1E8C1-4547-439F-8EFB-EE88BAA3B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HK" sz="8000" dirty="0"/>
          </a:p>
          <a:p>
            <a:pPr marL="0" indent="0" algn="ctr">
              <a:buNone/>
            </a:pPr>
            <a:r>
              <a:rPr lang="en-US" altLang="zh-HK" sz="8000" dirty="0"/>
              <a:t>The end!</a:t>
            </a:r>
          </a:p>
          <a:p>
            <a:pPr marL="0" indent="0" algn="ctr">
              <a:buNone/>
            </a:pPr>
            <a:r>
              <a:rPr lang="en-US" altLang="zh-HK" sz="8000" dirty="0"/>
              <a:t>Thank you!</a:t>
            </a:r>
            <a:endParaRPr lang="zh-HK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72812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0C9182-FA7D-44A4-8155-2752CC54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Objective and Goal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9F5557-F08C-45F5-8575-7AEF82A46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Objective of our web application:</a:t>
            </a:r>
          </a:p>
          <a:p>
            <a:pPr>
              <a:buFontTx/>
              <a:buAutoNum type="arabicPeriod"/>
            </a:pP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Build </a:t>
            </a:r>
            <a:r>
              <a:rPr lang="en-US" altLang="zh-H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online system </a:t>
            </a: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to predict the long-term rise/fall trend and short-term prices of various most traded forex and stock, based on statistical indicators.</a:t>
            </a:r>
          </a:p>
          <a:p>
            <a:pPr>
              <a:buFontTx/>
              <a:buAutoNum type="arabicPeriod"/>
            </a:pP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Build a user-friendly web application that allows users to view prediction results </a:t>
            </a:r>
            <a:r>
              <a:rPr lang="en-US" altLang="zh-H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visualize the trends via charts.</a:t>
            </a:r>
          </a:p>
          <a:p>
            <a:pPr>
              <a:buFontTx/>
              <a:buAutoNum type="arabicPeriod"/>
            </a:pP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Provide the </a:t>
            </a:r>
            <a:r>
              <a:rPr lang="en-US" altLang="zh-HK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confidence interval </a:t>
            </a: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of short term price predictions and the </a:t>
            </a:r>
            <a:r>
              <a:rPr lang="en-US" altLang="zh-H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of prediction confidence </a:t>
            </a:r>
            <a:r>
              <a:rPr lang="en-US" altLang="zh-HK" sz="2000" dirty="0">
                <a:latin typeface="Calibri" panose="020F0502020204030204" pitchFamily="34" charset="0"/>
                <a:cs typeface="Calibri" panose="020F0502020204030204" pitchFamily="34" charset="0"/>
              </a:rPr>
              <a:t>for long term price trend prediction.</a:t>
            </a:r>
            <a:endParaRPr lang="zh-HK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zh-HK" altLang="en-US" dirty="0"/>
          </a:p>
        </p:txBody>
      </p:sp>
      <p:pic>
        <p:nvPicPr>
          <p:cNvPr id="3074" name="Picture 2" descr="candlestick chartçåçæå°çµæ">
            <a:extLst>
              <a:ext uri="{FF2B5EF4-FFF2-40B4-BE49-F238E27FC236}">
                <a16:creationId xmlns:a16="http://schemas.microsoft.com/office/drawing/2014/main" id="{8728F901-3215-42BB-9D38-83C46C7C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1" y="4800374"/>
            <a:ext cx="33813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us symbolçåçæå°çµæ">
            <a:extLst>
              <a:ext uri="{FF2B5EF4-FFF2-40B4-BE49-F238E27FC236}">
                <a16:creationId xmlns:a16="http://schemas.microsoft.com/office/drawing/2014/main" id="{F3ED5FF8-9FC5-4BCC-8AD8-3BD2B12C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35" y="5404083"/>
            <a:ext cx="741079" cy="7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yphoon forecast track hko hatoçåçæå°çµæ">
            <a:extLst>
              <a:ext uri="{FF2B5EF4-FFF2-40B4-BE49-F238E27FC236}">
                <a16:creationId xmlns:a16="http://schemas.microsoft.com/office/drawing/2014/main" id="{F4083363-7019-4877-B064-D5D313DD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68" y="5003350"/>
            <a:ext cx="2564284" cy="14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qual symbolçåçæå°çµæ">
            <a:extLst>
              <a:ext uri="{FF2B5EF4-FFF2-40B4-BE49-F238E27FC236}">
                <a16:creationId xmlns:a16="http://schemas.microsoft.com/office/drawing/2014/main" id="{E642D526-70FD-46D4-9EEC-0CC6B577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52" y="5318289"/>
            <a:ext cx="1274817" cy="11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 descr="一張含有 地圖, 文字, 螢幕擷取畫面 的圖片&#10;&#10;描述是以非常高的可信度產生">
            <a:extLst>
              <a:ext uri="{FF2B5EF4-FFF2-40B4-BE49-F238E27FC236}">
                <a16:creationId xmlns:a16="http://schemas.microsoft.com/office/drawing/2014/main" id="{B99A2D7B-5286-43BC-BEA9-4400DB11E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96" y="5335429"/>
            <a:ext cx="2662531" cy="11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9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B3EE2-16FF-4130-A795-4F45417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Objective and Goal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E07D7-FAE5-432F-AAA5-1C6AA7B61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In one sentence: </a:t>
            </a:r>
          </a:p>
          <a:p>
            <a:pPr marL="0" indent="0" algn="ctr">
              <a:buNone/>
            </a:pPr>
            <a:endParaRPr lang="en-US" altLang="zh-HK" dirty="0"/>
          </a:p>
          <a:p>
            <a:pPr marL="0" indent="0" algn="ctr">
              <a:buNone/>
            </a:pPr>
            <a:r>
              <a:rPr lang="en-US" altLang="zh-HK" dirty="0"/>
              <a:t>To provide </a:t>
            </a:r>
            <a:r>
              <a:rPr lang="en-US" altLang="zh-HK" b="1" dirty="0">
                <a:solidFill>
                  <a:srgbClr val="FF0000"/>
                </a:solidFill>
              </a:rPr>
              <a:t>short term </a:t>
            </a:r>
            <a:r>
              <a:rPr lang="en-US" altLang="zh-HK" b="1" dirty="0">
                <a:solidFill>
                  <a:srgbClr val="00B0F0"/>
                </a:solidFill>
              </a:rPr>
              <a:t>price prediction </a:t>
            </a:r>
            <a:r>
              <a:rPr lang="en-US" altLang="zh-HK" dirty="0"/>
              <a:t>and </a:t>
            </a:r>
            <a:r>
              <a:rPr lang="en-US" altLang="zh-HK" b="1" dirty="0">
                <a:solidFill>
                  <a:srgbClr val="FF0000"/>
                </a:solidFill>
              </a:rPr>
              <a:t>long term </a:t>
            </a:r>
            <a:r>
              <a:rPr lang="en-US" altLang="zh-HK" b="1" dirty="0">
                <a:solidFill>
                  <a:srgbClr val="00B0F0"/>
                </a:solidFill>
              </a:rPr>
              <a:t>price trend prediction</a:t>
            </a:r>
            <a:r>
              <a:rPr lang="en-US" altLang="zh-HK" dirty="0"/>
              <a:t> in a </a:t>
            </a:r>
            <a:r>
              <a:rPr lang="en-US" altLang="zh-HK" b="1" dirty="0">
                <a:solidFill>
                  <a:srgbClr val="00B050"/>
                </a:solidFill>
              </a:rPr>
              <a:t>user-friendly approach</a:t>
            </a:r>
          </a:p>
          <a:p>
            <a:pPr marL="0" indent="0" algn="ctr">
              <a:buNone/>
            </a:pPr>
            <a:endParaRPr lang="en-US" altLang="zh-HK" dirty="0"/>
          </a:p>
          <a:p>
            <a:r>
              <a:rPr lang="en-US" altLang="zh-HK" dirty="0"/>
              <a:t>How?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979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7C2E8-E1E9-48EA-BF6D-2F2E9DE0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Defining Prediction Goals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38A3F8-C257-4178-9E5B-A6BF86C10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solidFill>
                  <a:srgbClr val="FF0000"/>
                </a:solidFill>
              </a:rPr>
              <a:t>Short term / Long term</a:t>
            </a:r>
          </a:p>
          <a:p>
            <a:pPr algn="ctr"/>
            <a:endParaRPr lang="en-US" altLang="zh-HK" dirty="0">
              <a:solidFill>
                <a:srgbClr val="FF0000"/>
              </a:solidFill>
            </a:endParaRPr>
          </a:p>
          <a:p>
            <a:pPr algn="ctr"/>
            <a:endParaRPr lang="en-US" altLang="zh-HK" dirty="0">
              <a:solidFill>
                <a:srgbClr val="FF0000"/>
              </a:solidFill>
            </a:endParaRPr>
          </a:p>
          <a:p>
            <a:pPr algn="ctr"/>
            <a:endParaRPr lang="en-US" altLang="zh-HK" dirty="0">
              <a:solidFill>
                <a:srgbClr val="FF0000"/>
              </a:solidFill>
            </a:endParaRPr>
          </a:p>
          <a:p>
            <a:endParaRPr lang="en-US" altLang="zh-HK" dirty="0">
              <a:solidFill>
                <a:srgbClr val="00B050"/>
              </a:solidFill>
            </a:endParaRPr>
          </a:p>
          <a:p>
            <a:endParaRPr lang="en-US" altLang="zh-HK" dirty="0">
              <a:solidFill>
                <a:srgbClr val="00B05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C61DA0F-A7DA-4C74-BAB7-C274F8150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8050"/>
              </p:ext>
            </p:extLst>
          </p:nvPr>
        </p:nvGraphicFramePr>
        <p:xfrm>
          <a:off x="2032000" y="2442449"/>
          <a:ext cx="81279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782893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98772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01350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/>
                        <a:t>Terms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/>
                        <a:t>Corresponding Time period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/>
                        <a:t>Corresponding business days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22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00B050"/>
                          </a:solidFill>
                        </a:rPr>
                        <a:t>Short term</a:t>
                      </a:r>
                      <a:endParaRPr lang="zh-HK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00B050"/>
                          </a:solidFill>
                        </a:rPr>
                        <a:t>Weekly</a:t>
                      </a:r>
                      <a:endParaRPr lang="zh-HK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00B050"/>
                          </a:solidFill>
                        </a:rPr>
                        <a:t>t + 1, t + 2, … , t + 5</a:t>
                      </a:r>
                      <a:endParaRPr lang="zh-HK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1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00B050"/>
                          </a:solidFill>
                        </a:rPr>
                        <a:t>Short term</a:t>
                      </a:r>
                      <a:endParaRPr lang="zh-HK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00B050"/>
                          </a:solidFill>
                        </a:rPr>
                        <a:t>Monthly</a:t>
                      </a:r>
                      <a:endParaRPr lang="zh-HK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00B050"/>
                          </a:solidFill>
                        </a:rPr>
                        <a:t>t + 5, t + 10, … , t + 20</a:t>
                      </a:r>
                      <a:endParaRPr lang="zh-HK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414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7030A0"/>
                          </a:solidFill>
                        </a:rPr>
                        <a:t>Long term</a:t>
                      </a:r>
                      <a:endParaRPr lang="zh-HK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7030A0"/>
                          </a:solidFill>
                        </a:rPr>
                        <a:t>Monthly</a:t>
                      </a:r>
                      <a:endParaRPr lang="zh-HK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7030A0"/>
                          </a:solidFill>
                        </a:rPr>
                        <a:t>t + 20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8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7030A0"/>
                          </a:solidFill>
                        </a:rPr>
                        <a:t>Long term</a:t>
                      </a:r>
                      <a:endParaRPr lang="zh-HK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7030A0"/>
                          </a:solidFill>
                        </a:rPr>
                        <a:t>Quarterly</a:t>
                      </a:r>
                      <a:endParaRPr lang="zh-HK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>
                          <a:solidFill>
                            <a:srgbClr val="7030A0"/>
                          </a:solidFill>
                        </a:rPr>
                        <a:t>t + 60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69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97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5F7C05-463F-4FF7-A61A-2E0C29BD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Defining Prediction Goals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0E6EF3C-E9C2-4BFD-968D-B0774539BF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>
                    <a:solidFill>
                      <a:srgbClr val="00B0F0"/>
                    </a:solidFill>
                  </a:rPr>
                  <a:t>Price Predictions / Price Trend Predictions</a:t>
                </a:r>
              </a:p>
              <a:p>
                <a:pPr lvl="1"/>
                <a:r>
                  <a:rPr lang="en-US" altLang="zh-HK" dirty="0">
                    <a:solidFill>
                      <a:srgbClr val="0070C0"/>
                    </a:solidFill>
                  </a:rPr>
                  <a:t>Price Predictions </a:t>
                </a:r>
                <a:r>
                  <a:rPr lang="en-US" altLang="zh-HK" dirty="0"/>
                  <a:t>: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Predict prices for each business day </a:t>
                </a:r>
                <a:r>
                  <a:rPr lang="en-US" altLang="zh-HK" dirty="0"/>
                  <a:t>within next week </a:t>
                </a:r>
              </a:p>
              <a:p>
                <a:pPr marL="457200" lvl="1" indent="0">
                  <a:buNone/>
                </a:pPr>
                <a:r>
                  <a:rPr lang="en-US" altLang="zh-HK" dirty="0"/>
                  <a:t>			    (t + 1,…,t + 5)</a:t>
                </a:r>
              </a:p>
              <a:p>
                <a:pPr marL="457200" lvl="1" indent="0">
                  <a:buNone/>
                </a:pPr>
                <a:r>
                  <a:rPr lang="en-US" altLang="zh-HK" dirty="0"/>
                  <a:t>			    </a:t>
                </a:r>
                <a:r>
                  <a:rPr lang="en-US" altLang="zh-HK" dirty="0">
                    <a:solidFill>
                      <a:srgbClr val="7030A0"/>
                    </a:solidFill>
                  </a:rPr>
                  <a:t>weekly average prices for every week </a:t>
                </a:r>
                <a:r>
                  <a:rPr lang="en-US" altLang="zh-HK" dirty="0"/>
                  <a:t>within next month</a:t>
                </a:r>
              </a:p>
              <a:p>
                <a:pPr marL="457200" lvl="1" indent="0">
                  <a:buNone/>
                </a:pPr>
                <a:r>
                  <a:rPr lang="en-US" altLang="zh-HK" dirty="0"/>
                  <a:t>			    (t + 5, t + 10, … , t + 20)</a:t>
                </a:r>
              </a:p>
              <a:p>
                <a:pPr marL="457200" lvl="1" indent="0">
                  <a:buNone/>
                </a:pPr>
                <a:endParaRPr lang="en-US" altLang="zh-HK" dirty="0"/>
              </a:p>
              <a:p>
                <a:pPr lvl="1"/>
                <a:r>
                  <a:rPr lang="en-US" altLang="zh-HK" dirty="0">
                    <a:solidFill>
                      <a:srgbClr val="002060"/>
                    </a:solidFill>
                  </a:rPr>
                  <a:t>Price Trend Predictions</a:t>
                </a:r>
                <a:r>
                  <a:rPr lang="en-US" altLang="zh-HK" dirty="0"/>
                  <a:t>: Predict whether the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Simple Moving Average (SMA) </a:t>
                </a:r>
                <a:r>
                  <a:rPr lang="en-US" altLang="zh-HK" dirty="0"/>
                  <a:t>of specified time period ahead is greater than the SMA of latest business day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𝑆𝑀𝐴</m:t>
                      </m:r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+ …+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zh-HK" dirty="0"/>
              </a:p>
              <a:p>
                <a:pPr lvl="2"/>
                <a:r>
                  <a:rPr lang="en-US" altLang="zh-HK" b="1" dirty="0">
                    <a:solidFill>
                      <a:srgbClr val="00B050"/>
                    </a:solidFill>
                  </a:rPr>
                  <a:t>Upward</a:t>
                </a:r>
                <a:r>
                  <a:rPr lang="en-US" altLang="zh-HK" dirty="0"/>
                  <a:t> trend for n business days = SMA(t + n, n) – SMA(t,n) </a:t>
                </a:r>
                <a:r>
                  <a:rPr lang="en-US" altLang="zh-HK" b="1" dirty="0">
                    <a:solidFill>
                      <a:srgbClr val="00B050"/>
                    </a:solidFill>
                  </a:rPr>
                  <a:t>&gt;</a:t>
                </a:r>
                <a:r>
                  <a:rPr lang="en-US" altLang="zh-HK" dirty="0"/>
                  <a:t> 0</a:t>
                </a:r>
              </a:p>
              <a:p>
                <a:pPr lvl="2"/>
                <a:r>
                  <a:rPr lang="en-US" altLang="zh-HK" dirty="0"/>
                  <a:t> </a:t>
                </a:r>
                <a:r>
                  <a:rPr lang="en-US" altLang="zh-HK" b="1" dirty="0">
                    <a:solidFill>
                      <a:srgbClr val="FF0000"/>
                    </a:solidFill>
                  </a:rPr>
                  <a:t>Downward</a:t>
                </a:r>
                <a:r>
                  <a:rPr lang="en-US" altLang="zh-HK" dirty="0"/>
                  <a:t> trend for n business days = SMA(t + n, n) – SMA(t,n) </a:t>
                </a:r>
                <a:r>
                  <a:rPr lang="en-US" altLang="zh-HK" b="1" dirty="0">
                    <a:solidFill>
                      <a:srgbClr val="FF0000"/>
                    </a:solidFill>
                  </a:rPr>
                  <a:t>&lt;</a:t>
                </a:r>
                <a:r>
                  <a:rPr lang="en-US" altLang="zh-HK" dirty="0"/>
                  <a:t> 0</a:t>
                </a:r>
              </a:p>
              <a:p>
                <a:pPr lvl="2"/>
                <a:endParaRPr lang="en-US" altLang="zh-HK" dirty="0"/>
              </a:p>
              <a:p>
                <a:pPr marL="457200" lvl="1" indent="0">
                  <a:buNone/>
                </a:pPr>
                <a:endParaRPr lang="en-US" altLang="zh-HK" dirty="0"/>
              </a:p>
              <a:p>
                <a:pPr lvl="1"/>
                <a:endParaRPr lang="zh-HK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0E6EF3C-E9C2-4BFD-968D-B0774539B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1613" b="-3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5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235E08-7ABA-4783-BCBD-C3249250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Defining Prediction Goals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7EE580-95AE-47BB-95A4-BFB5DDC4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Price predictions:</a:t>
            </a:r>
            <a:endParaRPr lang="zh-HK" altLang="en-US" dirty="0"/>
          </a:p>
        </p:txBody>
      </p:sp>
      <p:pic>
        <p:nvPicPr>
          <p:cNvPr id="5" name="圖片 4" descr="一張含有 地圖, 文字, 螢幕擷取畫面 的圖片&#10;&#10;描述是以非常高的可信度產生">
            <a:extLst>
              <a:ext uri="{FF2B5EF4-FFF2-40B4-BE49-F238E27FC236}">
                <a16:creationId xmlns:a16="http://schemas.microsoft.com/office/drawing/2014/main" id="{F1B63DF0-E11D-44EC-886A-2D73CFA4F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91" y="3061017"/>
            <a:ext cx="5992517" cy="2546425"/>
          </a:xfrm>
          <a:prstGeom prst="rect">
            <a:avLst/>
          </a:prstGeom>
        </p:spPr>
      </p:pic>
      <p:pic>
        <p:nvPicPr>
          <p:cNvPr id="9" name="圖片 8" descr="一張含有 地圖, 文字 的圖片&#10;&#10;描述是以高可信度產生">
            <a:extLst>
              <a:ext uri="{FF2B5EF4-FFF2-40B4-BE49-F238E27FC236}">
                <a16:creationId xmlns:a16="http://schemas.microsoft.com/office/drawing/2014/main" id="{9B524BFD-B6ED-48EC-96E6-FAF42F31F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5" y="3061017"/>
            <a:ext cx="5616760" cy="243945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66A6602-475A-4F09-8674-D88DB2DF11B6}"/>
              </a:ext>
            </a:extLst>
          </p:cNvPr>
          <p:cNvSpPr txBox="1"/>
          <p:nvPr/>
        </p:nvSpPr>
        <p:spPr>
          <a:xfrm>
            <a:off x="838200" y="5807631"/>
            <a:ext cx="458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Weekly price prediction</a:t>
            </a:r>
            <a:endParaRPr lang="zh-HK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F7EE646-9EE5-4D0F-B5E1-089C11B765A8}"/>
              </a:ext>
            </a:extLst>
          </p:cNvPr>
          <p:cNvSpPr txBox="1"/>
          <p:nvPr/>
        </p:nvSpPr>
        <p:spPr>
          <a:xfrm>
            <a:off x="6321287" y="580763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Monthly price prediction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9669324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554</TotalTime>
  <Words>1852</Words>
  <Application>Microsoft Office PowerPoint</Application>
  <PresentationFormat>寬螢幕</PresentationFormat>
  <Paragraphs>422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0" baseType="lpstr">
      <vt:lpstr>微軟正黑體</vt:lpstr>
      <vt:lpstr>新細明體</vt:lpstr>
      <vt:lpstr>Arial</vt:lpstr>
      <vt:lpstr>Calibri</vt:lpstr>
      <vt:lpstr>Cambria Math</vt:lpstr>
      <vt:lpstr>Century Gothic</vt:lpstr>
      <vt:lpstr>Times New Roman</vt:lpstr>
      <vt:lpstr>Wingdings 3</vt:lpstr>
      <vt:lpstr>絲縷</vt:lpstr>
      <vt:lpstr>Web Application for Real-time Forex Rate and Stock Price Prediction</vt:lpstr>
      <vt:lpstr>Overview of today’s presentation</vt:lpstr>
      <vt:lpstr>Background of our project</vt:lpstr>
      <vt:lpstr>Background of our project</vt:lpstr>
      <vt:lpstr>Objective and Goal</vt:lpstr>
      <vt:lpstr>Objective and Goal</vt:lpstr>
      <vt:lpstr>Defining Prediction Goals</vt:lpstr>
      <vt:lpstr>Defining Prediction Goals</vt:lpstr>
      <vt:lpstr>Defining Prediction Goals</vt:lpstr>
      <vt:lpstr>Defining Prediction Goals</vt:lpstr>
      <vt:lpstr>Defining Prediction Goals</vt:lpstr>
      <vt:lpstr>Defining Prediction Goals</vt:lpstr>
      <vt:lpstr>Defining Prediction Goals</vt:lpstr>
      <vt:lpstr>Literature Survey/related methodologies</vt:lpstr>
      <vt:lpstr>Comparison between different methodologies</vt:lpstr>
      <vt:lpstr>Stocks and forex included in our web application</vt:lpstr>
      <vt:lpstr>Design and general workflow of our web application</vt:lpstr>
      <vt:lpstr>Work flow of constructing prediction models (Regression)</vt:lpstr>
      <vt:lpstr>Data Scraping of price data</vt:lpstr>
      <vt:lpstr>Transformation to stationary wave</vt:lpstr>
      <vt:lpstr>Train Test split</vt:lpstr>
      <vt:lpstr>Stacking of training sets and test sets</vt:lpstr>
      <vt:lpstr>Stacking of training sets and test sets</vt:lpstr>
      <vt:lpstr>Feature Scaling by Standardization</vt:lpstr>
      <vt:lpstr>Training of Prediction Models (Regression)</vt:lpstr>
      <vt:lpstr>Work flow of constructing prediction models (Classification)</vt:lpstr>
      <vt:lpstr>Feature generation for Classification</vt:lpstr>
      <vt:lpstr>Prediction model of price trend prediction</vt:lpstr>
      <vt:lpstr>How do we implement these features?</vt:lpstr>
      <vt:lpstr>Demonstration of our web application</vt:lpstr>
      <vt:lpstr>Construction of 70% confidence interval</vt:lpstr>
      <vt:lpstr>Prediction performance evaluations</vt:lpstr>
      <vt:lpstr>Prediction performance evaluations</vt:lpstr>
      <vt:lpstr>Prediction performance evaluations</vt:lpstr>
      <vt:lpstr>Prediction performance evaluations</vt:lpstr>
      <vt:lpstr>Prediction performance evaluations</vt:lpstr>
      <vt:lpstr>Prediction performance evaluations</vt:lpstr>
      <vt:lpstr>Result implications</vt:lpstr>
      <vt:lpstr>Conclusion</vt:lpstr>
      <vt:lpstr>Conclusion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web application for predicting forex rates and stock prices</dc:title>
  <dc:creator>Cheuk Yin HO</dc:creator>
  <cp:lastModifiedBy>Cheuk Yin HO</cp:lastModifiedBy>
  <cp:revision>54</cp:revision>
  <dcterms:created xsi:type="dcterms:W3CDTF">2018-04-20T01:14:21Z</dcterms:created>
  <dcterms:modified xsi:type="dcterms:W3CDTF">2018-04-28T07:35:31Z</dcterms:modified>
</cp:coreProperties>
</file>